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1"/>
  </p:notesMasterIdLst>
  <p:sldIdLst>
    <p:sldId id="281" r:id="rId2"/>
    <p:sldId id="321" r:id="rId3"/>
    <p:sldId id="345" r:id="rId4"/>
    <p:sldId id="282" r:id="rId5"/>
    <p:sldId id="322" r:id="rId6"/>
    <p:sldId id="283" r:id="rId7"/>
    <p:sldId id="284" r:id="rId8"/>
    <p:sldId id="285" r:id="rId9"/>
    <p:sldId id="286" r:id="rId10"/>
    <p:sldId id="287" r:id="rId11"/>
    <p:sldId id="288" r:id="rId12"/>
    <p:sldId id="289" r:id="rId13"/>
    <p:sldId id="290" r:id="rId14"/>
    <p:sldId id="326" r:id="rId15"/>
    <p:sldId id="341" r:id="rId16"/>
    <p:sldId id="342" r:id="rId17"/>
    <p:sldId id="323" r:id="rId18"/>
    <p:sldId id="291" r:id="rId19"/>
    <p:sldId id="292" r:id="rId20"/>
    <p:sldId id="293" r:id="rId21"/>
    <p:sldId id="294" r:id="rId22"/>
    <p:sldId id="295" r:id="rId23"/>
    <p:sldId id="296" r:id="rId24"/>
    <p:sldId id="324" r:id="rId25"/>
    <p:sldId id="307" r:id="rId26"/>
    <p:sldId id="308" r:id="rId27"/>
    <p:sldId id="309" r:id="rId28"/>
    <p:sldId id="314" r:id="rId29"/>
    <p:sldId id="315" r:id="rId30"/>
    <p:sldId id="316" r:id="rId31"/>
    <p:sldId id="328" r:id="rId32"/>
    <p:sldId id="329" r:id="rId33"/>
    <p:sldId id="330" r:id="rId34"/>
    <p:sldId id="331" r:id="rId35"/>
    <p:sldId id="327" r:id="rId36"/>
    <p:sldId id="317" r:id="rId37"/>
    <p:sldId id="319" r:id="rId38"/>
    <p:sldId id="320" r:id="rId39"/>
    <p:sldId id="344" r:id="rId40"/>
    <p:sldId id="343" r:id="rId41"/>
    <p:sldId id="332" r:id="rId42"/>
    <p:sldId id="333" r:id="rId43"/>
    <p:sldId id="334" r:id="rId44"/>
    <p:sldId id="335" r:id="rId45"/>
    <p:sldId id="336" r:id="rId46"/>
    <p:sldId id="337" r:id="rId47"/>
    <p:sldId id="338" r:id="rId48"/>
    <p:sldId id="339" r:id="rId49"/>
    <p:sldId id="340"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72" y="9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21D3CE-BDFE-40D9-AD47-F9473F400871}" type="datetimeFigureOut">
              <a:rPr lang="en-US" smtClean="0"/>
              <a:pPr/>
              <a:t>7/26/2011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17327E-C8F7-4F28-BC3E-C40A851A408E}" type="slidenum">
              <a:rPr lang="en-US" smtClean="0"/>
              <a:pPr/>
              <a:t>‹#›</a:t>
            </a:fld>
            <a:endParaRPr lang="en-US"/>
          </a:p>
        </p:txBody>
      </p:sp>
    </p:spTree>
    <p:extLst>
      <p:ext uri="{BB962C8B-B14F-4D97-AF65-F5344CB8AC3E}">
        <p14:creationId xmlns:p14="http://schemas.microsoft.com/office/powerpoint/2010/main" val="1807974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Times New Roman" pitchFamily="18" charset="0"/>
                <a:cs typeface="Times New Roman" pitchFamily="18"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Times New Roman" pitchFamily="18" charset="0"/>
                <a:cs typeface="Times New Roman"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atin typeface="Times New Roman" pitchFamily="18" charset="0"/>
                <a:cs typeface="Times New Roman" pitchFamily="18" charset="0"/>
              </a:defRPr>
            </a:lvl1p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6" name="Slide Number Placeholder 5"/>
          <p:cNvSpPr>
            <a:spLocks noGrp="1"/>
          </p:cNvSpPr>
          <p:nvPr>
            <p:ph type="sldNum" sz="quarter" idx="12"/>
          </p:nvPr>
        </p:nvSpPr>
        <p:spPr/>
        <p:txBody>
          <a:bodyPr/>
          <a:lstStyle>
            <a:lvl1pPr>
              <a:defRPr sz="2000">
                <a:solidFill>
                  <a:schemeClr val="bg1"/>
                </a:solidFill>
                <a:latin typeface="Times New Roman" pitchFamily="18" charset="0"/>
                <a:cs typeface="Times New Roman" pitchFamily="18" charset="0"/>
              </a:defRPr>
            </a:lvl1pPr>
          </a:lstStyle>
          <a:p>
            <a:endParaRPr lang="en-US" dirty="0"/>
          </a:p>
        </p:txBody>
      </p:sp>
    </p:spTree>
    <p:extLst>
      <p:ext uri="{BB962C8B-B14F-4D97-AF65-F5344CB8AC3E}">
        <p14:creationId xmlns:p14="http://schemas.microsoft.com/office/powerpoint/2010/main" val="280977966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Venezian, 2011</a:t>
            </a:r>
            <a:endParaRPr lang="en-US"/>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6" name="Slide Number Placeholder 5"/>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2914252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 Venezian, 2011</a:t>
            </a:r>
            <a:endParaRPr lang="en-US"/>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6" name="Slide Number Placeholder 5"/>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2033958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457200" y="6356350"/>
            <a:ext cx="1295400" cy="365125"/>
          </a:xfrm>
        </p:spPr>
        <p:txBody>
          <a:bodyPr/>
          <a:lstStyle>
            <a:lvl1pPr>
              <a:defRPr>
                <a:solidFill>
                  <a:schemeClr val="tx1"/>
                </a:solidFill>
                <a:latin typeface="Times New Roman" pitchFamily="18" charset="0"/>
                <a:cs typeface="Times New Roman" pitchFamily="18" charset="0"/>
              </a:defRPr>
            </a:lvl1pPr>
          </a:lstStyle>
          <a:p>
            <a:r>
              <a:rPr lang="en-US" dirty="0" smtClean="0"/>
              <a:t>© Venezian, 2011</a:t>
            </a:r>
            <a:endParaRPr lang="en-US" dirty="0"/>
          </a:p>
        </p:txBody>
      </p:sp>
      <p:sp>
        <p:nvSpPr>
          <p:cNvPr id="5" name="Footer Placeholder 4"/>
          <p:cNvSpPr>
            <a:spLocks noGrp="1"/>
          </p:cNvSpPr>
          <p:nvPr>
            <p:ph type="ftr" sz="quarter" idx="11"/>
          </p:nvPr>
        </p:nvSpPr>
        <p:spPr>
          <a:xfrm>
            <a:off x="1828800" y="6356350"/>
            <a:ext cx="5791200" cy="365125"/>
          </a:xfrm>
        </p:spPr>
        <p:txBody>
          <a:bodyPr/>
          <a:lstStyle>
            <a:lvl1pPr>
              <a:defRPr sz="1400">
                <a:solidFill>
                  <a:schemeClr val="tx1"/>
                </a:solidFill>
                <a:latin typeface="Times New Roman" pitchFamily="18" charset="0"/>
                <a:cs typeface="Times New Roman" pitchFamily="18" charset="0"/>
              </a:defRPr>
            </a:lvl1pPr>
          </a:lstStyle>
          <a:p>
            <a:r>
              <a:rPr lang="en-US" dirty="0" smtClean="0"/>
              <a:t>CICIRM July 2011 -- What Is the Property and Liability Insurance Business? </a:t>
            </a:r>
            <a:endParaRPr lang="en-US" dirty="0"/>
          </a:p>
        </p:txBody>
      </p:sp>
      <p:sp>
        <p:nvSpPr>
          <p:cNvPr id="6" name="Slide Number Placeholder 5"/>
          <p:cNvSpPr>
            <a:spLocks noGrp="1"/>
          </p:cNvSpPr>
          <p:nvPr>
            <p:ph type="sldNum" sz="quarter" idx="12"/>
          </p:nvPr>
        </p:nvSpPr>
        <p:spPr>
          <a:xfrm>
            <a:off x="7696200" y="6356350"/>
            <a:ext cx="990600" cy="365125"/>
          </a:xfrm>
        </p:spPr>
        <p:txBody>
          <a:bodyPr/>
          <a:lstStyle>
            <a:lvl1pPr>
              <a:defRPr>
                <a:solidFill>
                  <a:schemeClr val="tx1"/>
                </a:solidFill>
              </a:defRPr>
            </a:lvl1pPr>
          </a:lstStyle>
          <a:p>
            <a:r>
              <a:rPr lang="en-US" dirty="0" smtClean="0"/>
              <a:t>Slide </a:t>
            </a:r>
            <a:fld id="{F0CA56EE-E7DE-40DA-9A51-9454B76B1BED}" type="slidenum">
              <a:rPr lang="en-US" smtClean="0"/>
              <a:pPr/>
              <a:t>‹#›</a:t>
            </a:fld>
            <a:endParaRPr lang="en-US" dirty="0"/>
          </a:p>
        </p:txBody>
      </p:sp>
    </p:spTree>
    <p:extLst>
      <p:ext uri="{BB962C8B-B14F-4D97-AF65-F5344CB8AC3E}">
        <p14:creationId xmlns:p14="http://schemas.microsoft.com/office/powerpoint/2010/main" val="17477092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Times New Roman" pitchFamily="18" charset="0"/>
                <a:cs typeface="Times New Roman" pitchFamily="18" charset="0"/>
              </a:defRPr>
            </a:lvl1p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6" name="Slide Number Placeholder 5"/>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122950637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Times New Roman" pitchFamily="18" charset="0"/>
                <a:cs typeface="Times New Roman" pitchFamily="18" charset="0"/>
              </a:defRPr>
            </a:lvl1pPr>
          </a:lstStyle>
          <a:p>
            <a:r>
              <a:rPr lang="en-US" smtClean="0"/>
              <a:t>© Venezian, 2011</a:t>
            </a:r>
            <a:endParaRPr lang="en-US" dirty="0"/>
          </a:p>
        </p:txBody>
      </p:sp>
      <p:sp>
        <p:nvSpPr>
          <p:cNvPr id="6" name="Footer Placeholder 5"/>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7" name="Slide Number Placeholder 6"/>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71928175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 Venezian, 2011</a:t>
            </a:r>
            <a:endParaRPr lang="en-US"/>
          </a:p>
        </p:txBody>
      </p:sp>
      <p:sp>
        <p:nvSpPr>
          <p:cNvPr id="8" name="Footer Placeholder 7"/>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9" name="Slide Number Placeholder 8"/>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2736754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 Venezian, 2011</a:t>
            </a:r>
            <a:endParaRPr lang="en-US"/>
          </a:p>
        </p:txBody>
      </p:sp>
      <p:sp>
        <p:nvSpPr>
          <p:cNvPr id="4" name="Footer Placeholder 3"/>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5" name="Slide Number Placeholder 4"/>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25139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 Venezian, 2011</a:t>
            </a:r>
            <a:endParaRPr lang="en-US"/>
          </a:p>
        </p:txBody>
      </p:sp>
      <p:sp>
        <p:nvSpPr>
          <p:cNvPr id="3" name="Footer Placeholder 2"/>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4" name="Slide Number Placeholder 3"/>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577518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Venezian, 2011</a:t>
            </a:r>
            <a:endParaRPr lang="en-US"/>
          </a:p>
        </p:txBody>
      </p:sp>
      <p:sp>
        <p:nvSpPr>
          <p:cNvPr id="6" name="Footer Placeholder 5"/>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7" name="Slide Number Placeholder 6"/>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1955003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 Venezian, 2011</a:t>
            </a:r>
            <a:endParaRPr lang="en-US"/>
          </a:p>
        </p:txBody>
      </p:sp>
      <p:sp>
        <p:nvSpPr>
          <p:cNvPr id="6" name="Footer Placeholder 5"/>
          <p:cNvSpPr>
            <a:spLocks noGrp="1"/>
          </p:cNvSpPr>
          <p:nvPr>
            <p:ph type="ftr" sz="quarter" idx="11"/>
          </p:nvPr>
        </p:nvSpPr>
        <p:spPr/>
        <p:txBody>
          <a:bodyPr/>
          <a:lstStyle/>
          <a:p>
            <a:r>
              <a:rPr lang="en-US" smtClean="0"/>
              <a:t>CICIRM July 2011 -- What Is the Property and Liability Insurance Business? </a:t>
            </a:r>
            <a:endParaRPr lang="en-US"/>
          </a:p>
        </p:txBody>
      </p:sp>
      <p:sp>
        <p:nvSpPr>
          <p:cNvPr id="7" name="Slide Number Placeholder 6"/>
          <p:cNvSpPr>
            <a:spLocks noGrp="1"/>
          </p:cNvSpPr>
          <p:nvPr>
            <p:ph type="sldNum" sz="quarter" idx="12"/>
          </p:nvPr>
        </p:nvSpPr>
        <p:spPr/>
        <p:txBody>
          <a:bodyPr/>
          <a:lstStyle/>
          <a:p>
            <a:fld id="{F0CA56EE-E7DE-40DA-9A51-9454B76B1BED}" type="slidenum">
              <a:rPr lang="en-US" smtClean="0"/>
              <a:pPr/>
              <a:t>‹#›</a:t>
            </a:fld>
            <a:endParaRPr lang="en-US"/>
          </a:p>
        </p:txBody>
      </p:sp>
    </p:spTree>
    <p:extLst>
      <p:ext uri="{BB962C8B-B14F-4D97-AF65-F5344CB8AC3E}">
        <p14:creationId xmlns:p14="http://schemas.microsoft.com/office/powerpoint/2010/main" val="1001348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 Venezian, 2011</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CICIRM July 2011 -- What Is the Property and Liability Insurance Business?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800">
                <a:solidFill>
                  <a:schemeClr val="tx1">
                    <a:tint val="75000"/>
                  </a:schemeClr>
                </a:solidFill>
                <a:latin typeface="Times New Roman" pitchFamily="18" charset="0"/>
                <a:cs typeface="Times New Roman" pitchFamily="18" charset="0"/>
              </a:defRPr>
            </a:lvl1pPr>
          </a:lstStyle>
          <a:p>
            <a:fld id="{F0CA56EE-E7DE-40DA-9A51-9454B76B1BED}" type="slidenum">
              <a:rPr lang="en-US" smtClean="0"/>
              <a:pPr/>
              <a:t>‹#›</a:t>
            </a:fld>
            <a:endParaRPr lang="en-US" dirty="0"/>
          </a:p>
        </p:txBody>
      </p:sp>
    </p:spTree>
    <p:extLst>
      <p:ext uri="{BB962C8B-B14F-4D97-AF65-F5344CB8AC3E}">
        <p14:creationId xmlns:p14="http://schemas.microsoft.com/office/powerpoint/2010/main" val="362876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__1.docx"/></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2286000"/>
            <a:ext cx="7772400" cy="1143000"/>
          </a:xfrm>
        </p:spPr>
        <p:txBody>
          <a:bodyPr>
            <a:normAutofit fontScale="90000"/>
          </a:bodyPr>
          <a:lstStyle/>
          <a:p>
            <a:r>
              <a:rPr lang="en-US" altLang="zh-TW" sz="3200" b="1" dirty="0">
                <a:ea typeface="新細明體" charset="-120"/>
              </a:rPr>
              <a:t>What Is the Property and Liability Insurance Business?</a:t>
            </a:r>
            <a:r>
              <a:rPr lang="en-US" altLang="zh-TW" sz="3200" dirty="0">
                <a:ea typeface="新細明體" charset="-120"/>
              </a:rPr>
              <a:t/>
            </a:r>
            <a:br>
              <a:rPr lang="en-US" altLang="zh-TW" sz="3200" dirty="0">
                <a:ea typeface="新細明體" charset="-120"/>
              </a:rPr>
            </a:br>
            <a:endParaRPr lang="zh-TW" altLang="en-US" sz="3200" dirty="0">
              <a:ea typeface="新細明體" charset="-120"/>
            </a:endParaRPr>
          </a:p>
        </p:txBody>
      </p:sp>
      <p:sp>
        <p:nvSpPr>
          <p:cNvPr id="6147" name="Rectangle 3"/>
          <p:cNvSpPr>
            <a:spLocks noGrp="1" noChangeArrowheads="1"/>
          </p:cNvSpPr>
          <p:nvPr>
            <p:ph type="subTitle" idx="1"/>
          </p:nvPr>
        </p:nvSpPr>
        <p:spPr>
          <a:xfrm>
            <a:off x="1371600" y="3657600"/>
            <a:ext cx="6400800" cy="1752600"/>
          </a:xfrm>
          <a:ln/>
        </p:spPr>
        <p:txBody>
          <a:bodyPr/>
          <a:lstStyle/>
          <a:p>
            <a:pPr>
              <a:lnSpc>
                <a:spcPct val="80000"/>
              </a:lnSpc>
            </a:pPr>
            <a:endParaRPr lang="en-US" altLang="zh-TW" sz="2000" dirty="0" smtClean="0">
              <a:ea typeface="新細明體" charset="-120"/>
            </a:endParaRPr>
          </a:p>
          <a:p>
            <a:pPr>
              <a:lnSpc>
                <a:spcPct val="80000"/>
              </a:lnSpc>
            </a:pPr>
            <a:endParaRPr lang="zh-TW" altLang="en-US" sz="2000" dirty="0">
              <a:ea typeface="新細明體" charset="-120"/>
            </a:endParaRPr>
          </a:p>
          <a:p>
            <a:pPr>
              <a:lnSpc>
                <a:spcPct val="80000"/>
              </a:lnSpc>
            </a:pPr>
            <a:r>
              <a:rPr lang="en-US" altLang="zh-TW" sz="2000" dirty="0">
                <a:solidFill>
                  <a:schemeClr val="tx1"/>
                </a:solidFill>
                <a:ea typeface="新細明體" charset="-120"/>
              </a:rPr>
              <a:t>by</a:t>
            </a:r>
            <a:br>
              <a:rPr lang="en-US" altLang="zh-TW" sz="2000" dirty="0">
                <a:solidFill>
                  <a:schemeClr val="tx1"/>
                </a:solidFill>
                <a:ea typeface="新細明體" charset="-120"/>
              </a:rPr>
            </a:br>
            <a:r>
              <a:rPr lang="en-US" altLang="zh-TW" sz="2000" dirty="0">
                <a:solidFill>
                  <a:schemeClr val="tx1"/>
                </a:solidFill>
                <a:ea typeface="新細明體" charset="-120"/>
              </a:rPr>
              <a:t>Emilio Venezian</a:t>
            </a:r>
            <a:br>
              <a:rPr lang="en-US" altLang="zh-TW" sz="2000" dirty="0">
                <a:solidFill>
                  <a:schemeClr val="tx1"/>
                </a:solidFill>
                <a:ea typeface="新細明體" charset="-120"/>
              </a:rPr>
            </a:br>
            <a:endParaRPr lang="zh-TW" altLang="en-US" sz="2000" dirty="0">
              <a:solidFill>
                <a:schemeClr val="tx1"/>
              </a:solidFill>
              <a:ea typeface="新細明體" charset="-120"/>
            </a:endParaRPr>
          </a:p>
        </p:txBody>
      </p:sp>
    </p:spTree>
    <p:extLst>
      <p:ext uri="{BB962C8B-B14F-4D97-AF65-F5344CB8AC3E}">
        <p14:creationId xmlns:p14="http://schemas.microsoft.com/office/powerpoint/2010/main" val="7974100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19001B7A-B337-4CD4-96FE-F5B5B575CF93}" type="slidenum">
              <a:rPr lang="en-US" altLang="zh-TW"/>
              <a:pPr/>
              <a:t>10</a:t>
            </a:fld>
            <a:endParaRPr lang="en-US" altLang="zh-TW" dirty="0"/>
          </a:p>
        </p:txBody>
      </p:sp>
      <p:sp>
        <p:nvSpPr>
          <p:cNvPr id="49154" name="Rectangle 2"/>
          <p:cNvSpPr>
            <a:spLocks noGrp="1" noChangeArrowheads="1"/>
          </p:cNvSpPr>
          <p:nvPr>
            <p:ph type="title"/>
          </p:nvPr>
        </p:nvSpPr>
        <p:spPr/>
        <p:txBody>
          <a:bodyPr>
            <a:normAutofit/>
          </a:bodyPr>
          <a:lstStyle/>
          <a:p>
            <a:r>
              <a:rPr lang="en-US" altLang="zh-TW" sz="4000" dirty="0">
                <a:ea typeface="新細明體" charset="-120"/>
              </a:rPr>
              <a:t>Other Sources</a:t>
            </a:r>
          </a:p>
        </p:txBody>
      </p:sp>
      <p:sp>
        <p:nvSpPr>
          <p:cNvPr id="49155" name="Rectangle 3"/>
          <p:cNvSpPr>
            <a:spLocks noGrp="1" noChangeArrowheads="1"/>
          </p:cNvSpPr>
          <p:nvPr>
            <p:ph type="body" idx="1"/>
          </p:nvPr>
        </p:nvSpPr>
        <p:spPr>
          <a:xfrm>
            <a:off x="457200" y="1295400"/>
            <a:ext cx="8001000" cy="4876800"/>
          </a:xfrm>
          <a:ln/>
        </p:spPr>
        <p:txBody>
          <a:bodyPr>
            <a:normAutofit/>
          </a:bodyPr>
          <a:lstStyle/>
          <a:p>
            <a:pPr>
              <a:lnSpc>
                <a:spcPct val="90000"/>
              </a:lnSpc>
            </a:pPr>
            <a:r>
              <a:rPr lang="en-US" altLang="zh-TW" dirty="0" smtClean="0">
                <a:ea typeface="新細明體" charset="-120"/>
              </a:rPr>
              <a:t>Are, so far as I know, available only in hard copy.</a:t>
            </a:r>
          </a:p>
          <a:p>
            <a:pPr>
              <a:lnSpc>
                <a:spcPct val="90000"/>
              </a:lnSpc>
            </a:pPr>
            <a:r>
              <a:rPr lang="en-US" altLang="zh-TW" dirty="0" smtClean="0">
                <a:ea typeface="新細明體" charset="-120"/>
              </a:rPr>
              <a:t>The </a:t>
            </a:r>
            <a:r>
              <a:rPr lang="en-US" altLang="zh-TW" dirty="0">
                <a:ea typeface="新細明體" charset="-120"/>
              </a:rPr>
              <a:t>Insurance Information Institute </a:t>
            </a:r>
            <a:r>
              <a:rPr lang="en-US" altLang="zh-TW" dirty="0" smtClean="0">
                <a:ea typeface="新細明體" charset="-120"/>
              </a:rPr>
              <a:t>(I.I.I.) has </a:t>
            </a:r>
            <a:r>
              <a:rPr lang="en-US" altLang="zh-TW" dirty="0">
                <a:ea typeface="新細明體" charset="-120"/>
              </a:rPr>
              <a:t>provided counts of P&amp;L companies by state for a long period of time.</a:t>
            </a:r>
          </a:p>
          <a:p>
            <a:pPr>
              <a:lnSpc>
                <a:spcPct val="90000"/>
              </a:lnSpc>
            </a:pPr>
            <a:r>
              <a:rPr lang="en-US" altLang="zh-TW" dirty="0" smtClean="0">
                <a:ea typeface="新細明體" charset="-120"/>
              </a:rPr>
              <a:t>More </a:t>
            </a:r>
            <a:r>
              <a:rPr lang="en-US" altLang="zh-TW" dirty="0">
                <a:ea typeface="新細明體" charset="-120"/>
              </a:rPr>
              <a:t>recently, OECD has published data on the insurance business.</a:t>
            </a:r>
          </a:p>
          <a:p>
            <a:pPr>
              <a:lnSpc>
                <a:spcPct val="90000"/>
              </a:lnSpc>
            </a:pPr>
            <a:r>
              <a:rPr lang="en-US" altLang="zh-TW" dirty="0">
                <a:ea typeface="新細明體" charset="-120"/>
              </a:rPr>
              <a:t>Best’s </a:t>
            </a:r>
            <a:r>
              <a:rPr lang="en-US" altLang="zh-TW" dirty="0" smtClean="0">
                <a:ea typeface="新細明體" charset="-120"/>
              </a:rPr>
              <a:t>“</a:t>
            </a:r>
            <a:r>
              <a:rPr lang="en-US" altLang="zh-TW" dirty="0" err="1" smtClean="0">
                <a:ea typeface="新細明體" charset="-120"/>
              </a:rPr>
              <a:t>KeyGuides</a:t>
            </a:r>
            <a:r>
              <a:rPr lang="en-US" altLang="zh-TW" dirty="0" smtClean="0">
                <a:ea typeface="新細明體" charset="-120"/>
              </a:rPr>
              <a:t>” </a:t>
            </a:r>
            <a:r>
              <a:rPr lang="en-US" altLang="zh-TW" dirty="0">
                <a:ea typeface="新細明體" charset="-120"/>
              </a:rPr>
              <a:t>are also useful</a:t>
            </a:r>
            <a:r>
              <a:rPr lang="en-US" altLang="zh-TW" dirty="0" smtClean="0">
                <a:ea typeface="新細明體" charset="-120"/>
              </a:rPr>
              <a:t>.</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815706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C0E31C37-4A82-413C-AA2F-FCDF1F881926}" type="slidenum">
              <a:rPr lang="en-US" altLang="zh-TW" smtClean="0"/>
              <a:pPr/>
              <a:t>11</a:t>
            </a:fld>
            <a:endParaRPr lang="en-US" altLang="zh-TW" dirty="0"/>
          </a:p>
        </p:txBody>
      </p:sp>
      <p:sp>
        <p:nvSpPr>
          <p:cNvPr id="52226" name="Rectangle 2"/>
          <p:cNvSpPr>
            <a:spLocks noGrp="1" noChangeArrowheads="1"/>
          </p:cNvSpPr>
          <p:nvPr>
            <p:ph type="title"/>
          </p:nvPr>
        </p:nvSpPr>
        <p:spPr/>
        <p:txBody>
          <a:bodyPr>
            <a:normAutofit/>
          </a:bodyPr>
          <a:lstStyle/>
          <a:p>
            <a:r>
              <a:rPr lang="en-US" altLang="zh-TW" sz="3600" dirty="0">
                <a:ea typeface="新細明體" charset="-120"/>
              </a:rPr>
              <a:t>Other Sources (continued)</a:t>
            </a:r>
          </a:p>
        </p:txBody>
      </p:sp>
      <p:sp>
        <p:nvSpPr>
          <p:cNvPr id="52227" name="Rectangle 3"/>
          <p:cNvSpPr>
            <a:spLocks noGrp="1" noChangeArrowheads="1"/>
          </p:cNvSpPr>
          <p:nvPr>
            <p:ph type="body" idx="1"/>
          </p:nvPr>
        </p:nvSpPr>
        <p:spPr>
          <a:xfrm>
            <a:off x="457200" y="1828800"/>
            <a:ext cx="8077200" cy="4343400"/>
          </a:xfrm>
          <a:ln/>
        </p:spPr>
        <p:txBody>
          <a:bodyPr>
            <a:normAutofit fontScale="92500"/>
          </a:bodyPr>
          <a:lstStyle/>
          <a:p>
            <a:r>
              <a:rPr lang="en-US" altLang="zh-TW" sz="2800" dirty="0">
                <a:ea typeface="新細明體" charset="-120"/>
              </a:rPr>
              <a:t>There are various other sources which have provided information over limited time spans. These are not included in this study, mostly they indicate that reciprocals and Lloyd companies are much more numerous than those reported in A.M. Bests </a:t>
            </a:r>
            <a:r>
              <a:rPr lang="en-US" altLang="zh-TW" sz="2800" i="1" dirty="0">
                <a:ea typeface="新細明體" charset="-120"/>
              </a:rPr>
              <a:t>A&amp;A</a:t>
            </a:r>
            <a:r>
              <a:rPr lang="en-US" altLang="zh-TW" sz="2800" dirty="0">
                <a:ea typeface="新細明體" charset="-120"/>
              </a:rPr>
              <a:t>.</a:t>
            </a:r>
          </a:p>
          <a:p>
            <a:r>
              <a:rPr lang="en-US" altLang="zh-TW" sz="2800" dirty="0">
                <a:ea typeface="新細明體" charset="-120"/>
              </a:rPr>
              <a:t>The U.S. Census is notable by its absence among direct sources. Their data on insurance comes from either I.I.I. or A.M. Best’s</a:t>
            </a:r>
            <a:r>
              <a:rPr lang="en-US" altLang="zh-TW" sz="2800" dirty="0" smtClean="0">
                <a:ea typeface="新細明體" charset="-120"/>
              </a:rPr>
              <a:t>.</a:t>
            </a:r>
          </a:p>
          <a:p>
            <a:r>
              <a:rPr lang="en-US" altLang="zh-TW" sz="2800" dirty="0" smtClean="0">
                <a:ea typeface="新細明體" charset="-120"/>
              </a:rPr>
              <a:t>If your country has a census that includes insurers you may have much better data even if it is not so frequent.</a:t>
            </a:r>
            <a:endParaRPr lang="en-US" altLang="zh-TW" sz="2800" dirty="0">
              <a:ea typeface="新細明體" charset="-120"/>
            </a:endParaRPr>
          </a:p>
          <a:p>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13942766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612FC304-948F-49CD-A3C2-33CF1FDEF33E}" type="slidenum">
              <a:rPr lang="en-US" altLang="zh-TW" smtClean="0"/>
              <a:pPr/>
              <a:t>12</a:t>
            </a:fld>
            <a:endParaRPr lang="en-US" altLang="zh-TW" dirty="0"/>
          </a:p>
        </p:txBody>
      </p:sp>
      <p:sp>
        <p:nvSpPr>
          <p:cNvPr id="44034" name="Rectangle 2"/>
          <p:cNvSpPr>
            <a:spLocks noGrp="1" noChangeArrowheads="1"/>
          </p:cNvSpPr>
          <p:nvPr>
            <p:ph type="title"/>
          </p:nvPr>
        </p:nvSpPr>
        <p:spPr/>
        <p:txBody>
          <a:bodyPr>
            <a:normAutofit/>
          </a:bodyPr>
          <a:lstStyle/>
          <a:p>
            <a:r>
              <a:rPr lang="en-US" altLang="zh-TW" sz="4000" dirty="0">
                <a:ea typeface="新細明體" charset="-120"/>
              </a:rPr>
              <a:t>Two </a:t>
            </a:r>
            <a:r>
              <a:rPr lang="en-US" altLang="zh-TW" sz="4000" dirty="0" smtClean="0">
                <a:ea typeface="新細明體" charset="-120"/>
              </a:rPr>
              <a:t>obvious problems</a:t>
            </a:r>
            <a:endParaRPr lang="en-US" altLang="zh-TW" sz="4000" dirty="0">
              <a:ea typeface="新細明體" charset="-120"/>
            </a:endParaRPr>
          </a:p>
        </p:txBody>
      </p:sp>
      <p:sp>
        <p:nvSpPr>
          <p:cNvPr id="44035" name="Rectangle 3"/>
          <p:cNvSpPr>
            <a:spLocks noGrp="1" noChangeArrowheads="1"/>
          </p:cNvSpPr>
          <p:nvPr>
            <p:ph type="body" idx="1"/>
          </p:nvPr>
        </p:nvSpPr>
        <p:spPr>
          <a:xfrm>
            <a:off x="457200" y="1524000"/>
            <a:ext cx="8077200" cy="4572000"/>
          </a:xfrm>
          <a:ln/>
        </p:spPr>
        <p:txBody>
          <a:bodyPr>
            <a:normAutofit fontScale="85000" lnSpcReduction="20000"/>
          </a:bodyPr>
          <a:lstStyle/>
          <a:p>
            <a:pPr>
              <a:lnSpc>
                <a:spcPct val="90000"/>
              </a:lnSpc>
            </a:pPr>
            <a:r>
              <a:rPr lang="en-US" altLang="zh-TW" dirty="0">
                <a:ea typeface="新細明體" charset="-120"/>
              </a:rPr>
              <a:t>A </a:t>
            </a:r>
            <a:r>
              <a:rPr lang="en-US" altLang="zh-TW" dirty="0" smtClean="0">
                <a:ea typeface="新細明體" charset="-120"/>
              </a:rPr>
              <a:t>count </a:t>
            </a:r>
            <a:r>
              <a:rPr lang="en-US" altLang="zh-TW" dirty="0">
                <a:ea typeface="新細明體" charset="-120"/>
              </a:rPr>
              <a:t>represents the number of entities present at a given time. None of the sources gives a clear indication of a specific time at which the enumeration might be valid.</a:t>
            </a:r>
          </a:p>
          <a:p>
            <a:pPr>
              <a:lnSpc>
                <a:spcPct val="90000"/>
              </a:lnSpc>
            </a:pPr>
            <a:r>
              <a:rPr lang="en-US" altLang="zh-TW" dirty="0">
                <a:ea typeface="新細明體" charset="-120"/>
              </a:rPr>
              <a:t>What is a P&amp;L insurer is also a matter of concern</a:t>
            </a:r>
            <a:r>
              <a:rPr lang="en-US" altLang="zh-TW" dirty="0" smtClean="0">
                <a:ea typeface="新細明體" charset="-120"/>
              </a:rPr>
              <a:t>.</a:t>
            </a:r>
          </a:p>
          <a:p>
            <a:pPr lvl="1">
              <a:lnSpc>
                <a:spcPct val="90000"/>
              </a:lnSpc>
            </a:pPr>
            <a:r>
              <a:rPr lang="en-US" altLang="zh-TW" dirty="0">
                <a:ea typeface="新細明體" charset="-120"/>
              </a:rPr>
              <a:t>Is it a company with a charter in at least one state?</a:t>
            </a:r>
          </a:p>
          <a:p>
            <a:pPr lvl="1">
              <a:lnSpc>
                <a:spcPct val="90000"/>
              </a:lnSpc>
            </a:pPr>
            <a:r>
              <a:rPr lang="en-US" altLang="zh-TW" dirty="0">
                <a:ea typeface="新細明體" charset="-120"/>
              </a:rPr>
              <a:t>Does it have to operate in more than one state?</a:t>
            </a:r>
          </a:p>
          <a:p>
            <a:pPr lvl="1">
              <a:lnSpc>
                <a:spcPct val="90000"/>
              </a:lnSpc>
            </a:pPr>
            <a:r>
              <a:rPr lang="en-US" altLang="zh-TW" dirty="0">
                <a:ea typeface="新細明體" charset="-120"/>
              </a:rPr>
              <a:t>Is it a company that is actually chartered and funded? </a:t>
            </a:r>
          </a:p>
          <a:p>
            <a:pPr lvl="1">
              <a:lnSpc>
                <a:spcPct val="90000"/>
              </a:lnSpc>
            </a:pPr>
            <a:r>
              <a:rPr lang="en-US" altLang="zh-TW" dirty="0">
                <a:ea typeface="新細明體" charset="-120"/>
              </a:rPr>
              <a:t>Does it need to have conducted any insurance business in the year in question?</a:t>
            </a:r>
          </a:p>
          <a:p>
            <a:pPr lvl="1">
              <a:lnSpc>
                <a:spcPct val="90000"/>
              </a:lnSpc>
            </a:pPr>
            <a:r>
              <a:rPr lang="en-US" altLang="zh-TW" dirty="0">
                <a:ea typeface="新細明體" charset="-120"/>
              </a:rPr>
              <a:t>Or ever</a:t>
            </a:r>
            <a:r>
              <a:rPr lang="en-US" altLang="zh-TW" dirty="0" smtClean="0">
                <a:ea typeface="新細明體" charset="-120"/>
              </a:rPr>
              <a:t>?</a:t>
            </a:r>
          </a:p>
          <a:p>
            <a:pPr>
              <a:lnSpc>
                <a:spcPct val="90000"/>
              </a:lnSpc>
            </a:pPr>
            <a:r>
              <a:rPr lang="en-US" altLang="zh-TW" dirty="0" smtClean="0">
                <a:ea typeface="新細明體" charset="-120"/>
              </a:rPr>
              <a:t>The publications do not tell us, so your guess is as good a mine. </a:t>
            </a:r>
            <a:endParaRPr lang="en-US" altLang="zh-TW" dirty="0">
              <a:ea typeface="新細明體" charset="-120"/>
            </a:endParaRPr>
          </a:p>
          <a:p>
            <a:pPr>
              <a:lnSpc>
                <a:spcPct val="90000"/>
              </a:lnSpc>
            </a:pPr>
            <a:endParaRPr lang="en-US" altLang="zh-TW" dirty="0">
              <a:ea typeface="新細明體" charset="-120"/>
            </a:endParaRPr>
          </a:p>
          <a:p>
            <a:pPr>
              <a:lnSpc>
                <a:spcPct val="90000"/>
              </a:lnSpc>
            </a:pPr>
            <a:endParaRPr lang="en-US" altLang="zh-TW"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354787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A2962EF3-5653-408D-867D-86C5385C9A32}" type="slidenum">
              <a:rPr lang="en-US" altLang="zh-TW"/>
              <a:pPr/>
              <a:t>13</a:t>
            </a:fld>
            <a:endParaRPr lang="en-US" altLang="zh-TW" dirty="0"/>
          </a:p>
        </p:txBody>
      </p:sp>
      <p:sp>
        <p:nvSpPr>
          <p:cNvPr id="12290" name="Rectangle 2"/>
          <p:cNvSpPr>
            <a:spLocks noGrp="1" noChangeArrowheads="1"/>
          </p:cNvSpPr>
          <p:nvPr>
            <p:ph type="title"/>
          </p:nvPr>
        </p:nvSpPr>
        <p:spPr/>
        <p:txBody>
          <a:bodyPr>
            <a:normAutofit/>
          </a:bodyPr>
          <a:lstStyle/>
          <a:p>
            <a:r>
              <a:rPr lang="en-US" altLang="zh-TW" sz="4000" dirty="0">
                <a:ea typeface="新細明體" charset="-120"/>
              </a:rPr>
              <a:t>Less </a:t>
            </a:r>
            <a:r>
              <a:rPr lang="en-US" altLang="zh-TW" sz="4000" dirty="0" smtClean="0">
                <a:ea typeface="新細明體" charset="-120"/>
              </a:rPr>
              <a:t>obvious problems</a:t>
            </a:r>
            <a:endParaRPr lang="en-US" altLang="zh-TW" sz="4000" dirty="0">
              <a:ea typeface="新細明體" charset="-120"/>
            </a:endParaRPr>
          </a:p>
        </p:txBody>
      </p:sp>
      <p:sp>
        <p:nvSpPr>
          <p:cNvPr id="12291" name="Rectangle 3"/>
          <p:cNvSpPr>
            <a:spLocks noGrp="1" noChangeArrowheads="1"/>
          </p:cNvSpPr>
          <p:nvPr>
            <p:ph type="body" idx="1"/>
          </p:nvPr>
        </p:nvSpPr>
        <p:spPr>
          <a:xfrm>
            <a:off x="457200" y="1828800"/>
            <a:ext cx="8001000" cy="4343400"/>
          </a:xfrm>
          <a:ln/>
        </p:spPr>
        <p:txBody>
          <a:bodyPr>
            <a:normAutofit/>
          </a:bodyPr>
          <a:lstStyle/>
          <a:p>
            <a:r>
              <a:rPr lang="en-US" altLang="zh-TW" dirty="0">
                <a:ea typeface="新細明體" charset="-120"/>
              </a:rPr>
              <a:t>There are, of course, many less obvious problems.</a:t>
            </a:r>
          </a:p>
          <a:p>
            <a:r>
              <a:rPr lang="en-US" altLang="zh-TW" dirty="0">
                <a:ea typeface="新細明體" charset="-120"/>
              </a:rPr>
              <a:t>The most important of these will be discussed later.</a:t>
            </a:r>
          </a:p>
          <a:p>
            <a:r>
              <a:rPr lang="en-US" altLang="zh-TW" dirty="0" smtClean="0">
                <a:ea typeface="新細明體" charset="-120"/>
              </a:rPr>
              <a:t>But there is one problem of MAJOR importance:</a:t>
            </a:r>
          </a:p>
          <a:p>
            <a:r>
              <a:rPr lang="en-US" altLang="zh-TW" b="1" dirty="0" smtClean="0">
                <a:solidFill>
                  <a:srgbClr val="FF0000"/>
                </a:solidFill>
                <a:ea typeface="新細明體" charset="-120"/>
              </a:rPr>
              <a:t>Neither A.M. Bests </a:t>
            </a:r>
            <a:r>
              <a:rPr lang="en-US" altLang="zh-TW" b="1" i="1" dirty="0" smtClean="0">
                <a:solidFill>
                  <a:srgbClr val="FF0000"/>
                </a:solidFill>
                <a:ea typeface="新細明體" charset="-120"/>
              </a:rPr>
              <a:t>A&amp;A</a:t>
            </a:r>
            <a:r>
              <a:rPr lang="en-US" altLang="zh-TW" b="1" dirty="0" smtClean="0">
                <a:solidFill>
                  <a:srgbClr val="FF0000"/>
                </a:solidFill>
                <a:ea typeface="新細明體" charset="-120"/>
              </a:rPr>
              <a:t> nor the NAIC database should be considered time series.</a:t>
            </a:r>
          </a:p>
          <a:p>
            <a:endParaRPr lang="en-US" altLang="zh-TW"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6301561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zh-TW" b="1" dirty="0">
                <a:ea typeface="新細明體" charset="-120"/>
              </a:rPr>
              <a:t>They are </a:t>
            </a:r>
            <a:r>
              <a:rPr lang="en-US" altLang="zh-TW" b="1" dirty="0" smtClean="0">
                <a:ea typeface="新細明體" charset="-120"/>
              </a:rPr>
              <a:t>sequences </a:t>
            </a:r>
            <a:r>
              <a:rPr lang="en-US" altLang="zh-TW" b="1" dirty="0">
                <a:ea typeface="新細明體" charset="-120"/>
              </a:rPr>
              <a:t>of cross-sectional </a:t>
            </a:r>
            <a:r>
              <a:rPr lang="en-US" altLang="zh-TW" b="1" dirty="0" smtClean="0">
                <a:ea typeface="新細明體" charset="-120"/>
              </a:rPr>
              <a:t>data</a:t>
            </a:r>
            <a:endParaRPr lang="en-US" dirty="0"/>
          </a:p>
        </p:txBody>
      </p:sp>
      <p:sp>
        <p:nvSpPr>
          <p:cNvPr id="3" name="Content Placeholder 2"/>
          <p:cNvSpPr>
            <a:spLocks noGrp="1"/>
          </p:cNvSpPr>
          <p:nvPr>
            <p:ph idx="1"/>
          </p:nvPr>
        </p:nvSpPr>
        <p:spPr>
          <a:xfrm>
            <a:off x="381000" y="1600200"/>
            <a:ext cx="8382000" cy="4525963"/>
          </a:xfrm>
        </p:spPr>
        <p:txBody>
          <a:bodyPr>
            <a:normAutofit fontScale="62500" lnSpcReduction="20000"/>
          </a:bodyPr>
          <a:lstStyle/>
          <a:p>
            <a:r>
              <a:rPr lang="en-US" dirty="0"/>
              <a:t>T</a:t>
            </a:r>
            <a:r>
              <a:rPr lang="en-US" dirty="0" smtClean="0"/>
              <a:t>he </a:t>
            </a:r>
            <a:r>
              <a:rPr lang="en-US" i="1" dirty="0" smtClean="0"/>
              <a:t>A&amp;A </a:t>
            </a:r>
            <a:r>
              <a:rPr lang="en-US" dirty="0" smtClean="0"/>
              <a:t>for property and casualty, has the longer history and provides hard copy with annotations about changes.</a:t>
            </a:r>
          </a:p>
          <a:p>
            <a:r>
              <a:rPr lang="en-US" dirty="0" smtClean="0"/>
              <a:t>It is rare to find a five-year period with no major change in the data.</a:t>
            </a:r>
          </a:p>
          <a:p>
            <a:r>
              <a:rPr lang="en-US" dirty="0"/>
              <a:t>T</a:t>
            </a:r>
            <a:r>
              <a:rPr lang="en-US" dirty="0" smtClean="0"/>
              <a:t>he companies included in the publications vary</a:t>
            </a:r>
          </a:p>
          <a:p>
            <a:pPr lvl="1"/>
            <a:r>
              <a:rPr lang="en-US" dirty="0" smtClean="0"/>
              <a:t>in 1900 it included only stock companies writing fire insurance, </a:t>
            </a:r>
          </a:p>
          <a:p>
            <a:pPr lvl="1"/>
            <a:r>
              <a:rPr lang="en-US" dirty="0" smtClean="0"/>
              <a:t>by 1949 it included stock, mutual, reciprocal, Lloyds, and factory mutual companies in any line of property and liability </a:t>
            </a:r>
          </a:p>
          <a:p>
            <a:pPr lvl="1"/>
            <a:r>
              <a:rPr lang="en-US" dirty="0" smtClean="0"/>
              <a:t>PLUS the income side of all health coverages of life insurance companies…</a:t>
            </a:r>
          </a:p>
          <a:p>
            <a:pPr lvl="1"/>
            <a:r>
              <a:rPr lang="en-US" dirty="0" smtClean="0"/>
              <a:t>but none of the balance sheet information </a:t>
            </a:r>
          </a:p>
          <a:p>
            <a:r>
              <a:rPr lang="en-US" dirty="0" smtClean="0"/>
              <a:t>The definitions of lines of insurance also change.</a:t>
            </a:r>
          </a:p>
          <a:p>
            <a:r>
              <a:rPr lang="en-US" dirty="0" smtClean="0"/>
              <a:t>It is not always possible to tell whether a new line was just an innovation, had previously been part of another line, or had been part of a “miscellaneous” entry.</a:t>
            </a:r>
          </a:p>
          <a:p>
            <a:r>
              <a:rPr lang="en-US" dirty="0"/>
              <a:t>T</a:t>
            </a:r>
            <a:r>
              <a:rPr lang="en-US" dirty="0" smtClean="0"/>
              <a:t>he definitions of asset classes and liabilities.</a:t>
            </a:r>
          </a:p>
          <a:p>
            <a:r>
              <a:rPr lang="en-US" dirty="0" smtClean="0"/>
              <a:t>In particular information on, inter-company holdings varies over time.</a:t>
            </a:r>
          </a:p>
          <a:p>
            <a:r>
              <a:rPr lang="en-US" dirty="0" smtClean="0"/>
              <a:t>If you interpret these as series you do so at your own peril.</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14</a:t>
            </a:fld>
            <a:endParaRPr lang="en-US" dirty="0"/>
          </a:p>
        </p:txBody>
      </p:sp>
    </p:spTree>
    <p:extLst>
      <p:ext uri="{BB962C8B-B14F-4D97-AF65-F5344CB8AC3E}">
        <p14:creationId xmlns:p14="http://schemas.microsoft.com/office/powerpoint/2010/main" val="137630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b="1" dirty="0" smtClean="0">
                <a:ea typeface="新細明體" charset="-120"/>
              </a:rPr>
              <a:t>Even in shorter sequences</a:t>
            </a:r>
            <a:endParaRPr lang="en-US" dirty="0"/>
          </a:p>
        </p:txBody>
      </p:sp>
      <p:sp>
        <p:nvSpPr>
          <p:cNvPr id="3" name="Content Placeholder 2"/>
          <p:cNvSpPr>
            <a:spLocks noGrp="1"/>
          </p:cNvSpPr>
          <p:nvPr>
            <p:ph idx="1"/>
          </p:nvPr>
        </p:nvSpPr>
        <p:spPr>
          <a:xfrm>
            <a:off x="381000" y="1600200"/>
            <a:ext cx="8382000" cy="4525963"/>
          </a:xfrm>
        </p:spPr>
        <p:txBody>
          <a:bodyPr>
            <a:normAutofit fontScale="92500" lnSpcReduction="20000"/>
          </a:bodyPr>
          <a:lstStyle/>
          <a:p>
            <a:pPr marL="342900" lvl="1" indent="-342900">
              <a:buFont typeface="Arial" pitchFamily="34" charset="0"/>
              <a:buChar char="•"/>
            </a:pPr>
            <a:r>
              <a:rPr lang="en-US" sz="3200" dirty="0" smtClean="0"/>
              <a:t>The </a:t>
            </a:r>
            <a:r>
              <a:rPr lang="en-US" sz="3200" dirty="0"/>
              <a:t>companies included change from year to year not just with entries and exits into the business but also with omissions.</a:t>
            </a:r>
          </a:p>
          <a:p>
            <a:r>
              <a:rPr lang="en-US" dirty="0"/>
              <a:t>My estimate is that no more than 95 percent of active companies are actually in the databases in any one year</a:t>
            </a:r>
            <a:r>
              <a:rPr lang="en-US" dirty="0" smtClean="0"/>
              <a:t>.</a:t>
            </a:r>
          </a:p>
          <a:p>
            <a:r>
              <a:rPr lang="en-US" dirty="0" smtClean="0"/>
              <a:t>The definitions of lines of insurance also change.</a:t>
            </a:r>
          </a:p>
          <a:p>
            <a:r>
              <a:rPr lang="en-US" dirty="0" smtClean="0"/>
              <a:t>So do the definitions of asset classes and liabilities.</a:t>
            </a:r>
          </a:p>
          <a:p>
            <a:r>
              <a:rPr lang="en-US" dirty="0" smtClean="0"/>
              <a:t>If you interpret these as series you do so at your own peril.</a:t>
            </a:r>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15</a:t>
            </a:fld>
            <a:endParaRPr lang="en-US" dirty="0"/>
          </a:p>
        </p:txBody>
      </p:sp>
    </p:spTree>
    <p:extLst>
      <p:ext uri="{BB962C8B-B14F-4D97-AF65-F5344CB8AC3E}">
        <p14:creationId xmlns:p14="http://schemas.microsoft.com/office/powerpoint/2010/main" val="4008291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1950</a:t>
            </a:r>
          </a:p>
        </p:txBody>
      </p:sp>
      <p:sp>
        <p:nvSpPr>
          <p:cNvPr id="3" name="Content Placeholder 2"/>
          <p:cNvSpPr>
            <a:spLocks noGrp="1"/>
          </p:cNvSpPr>
          <p:nvPr>
            <p:ph idx="1"/>
          </p:nvPr>
        </p:nvSpPr>
        <p:spPr/>
        <p:txBody>
          <a:bodyPr>
            <a:normAutofit fontScale="77500" lnSpcReduction="20000"/>
          </a:bodyPr>
          <a:lstStyle/>
          <a:p>
            <a:r>
              <a:rPr lang="en-US" dirty="0" smtClean="0"/>
              <a:t>Best </a:t>
            </a:r>
            <a:r>
              <a:rPr lang="en-US" dirty="0"/>
              <a:t>decided to move the accident and health business written by life and health companies to the book on accident and health, as a </a:t>
            </a:r>
            <a:r>
              <a:rPr lang="en-US" dirty="0" smtClean="0"/>
              <a:t>result</a:t>
            </a:r>
          </a:p>
          <a:p>
            <a:pPr lvl="1"/>
            <a:r>
              <a:rPr lang="en-US" dirty="0"/>
              <a:t>over 100 L&amp;H companies disappeared from the P&amp;L book, but</a:t>
            </a:r>
          </a:p>
          <a:p>
            <a:pPr lvl="1"/>
            <a:r>
              <a:rPr lang="en-US" dirty="0"/>
              <a:t>the total number of companies in the P&amp;L book increased.</a:t>
            </a:r>
          </a:p>
          <a:p>
            <a:r>
              <a:rPr lang="en-US" dirty="0" smtClean="0"/>
              <a:t>So over 100 smaller P&amp;L companies were substituted for the large L&amp;H companies removed.</a:t>
            </a:r>
          </a:p>
          <a:p>
            <a:r>
              <a:rPr lang="en-US" dirty="0"/>
              <a:t>I</a:t>
            </a:r>
            <a:r>
              <a:rPr lang="en-US" dirty="0" smtClean="0"/>
              <a:t> estimate that the accident and health premium that was shifted amounted to 6 percent of the total premium.</a:t>
            </a:r>
          </a:p>
          <a:p>
            <a:r>
              <a:rPr lang="en-US" dirty="0" smtClean="0"/>
              <a:t>Of course none of the assets were shifted, but the substitution had some relatively small) effect on the surplus.</a:t>
            </a:r>
          </a:p>
          <a:p>
            <a:r>
              <a:rPr lang="en-US" dirty="0" smtClean="0"/>
              <a:t>So I never consider using data from before the mid-1950s.</a:t>
            </a:r>
          </a:p>
          <a:p>
            <a:pPr lvl="1"/>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16</a:t>
            </a:fld>
            <a:endParaRPr lang="en-US" dirty="0"/>
          </a:p>
        </p:txBody>
      </p:sp>
    </p:spTree>
    <p:extLst>
      <p:ext uri="{BB962C8B-B14F-4D97-AF65-F5344CB8AC3E}">
        <p14:creationId xmlns:p14="http://schemas.microsoft.com/office/powerpoint/2010/main" val="259189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The number of insurers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17</a:t>
            </a:fld>
            <a:endParaRPr lang="en-US" dirty="0"/>
          </a:p>
        </p:txBody>
      </p:sp>
    </p:spTree>
    <p:extLst>
      <p:ext uri="{BB962C8B-B14F-4D97-AF65-F5344CB8AC3E}">
        <p14:creationId xmlns:p14="http://schemas.microsoft.com/office/powerpoint/2010/main" val="19739556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76809AAC-CD0B-4D15-AC18-58368452BF78}" type="slidenum">
              <a:rPr lang="en-US" altLang="zh-TW"/>
              <a:pPr/>
              <a:t>18</a:t>
            </a:fld>
            <a:endParaRPr lang="en-US" altLang="zh-TW" dirty="0"/>
          </a:p>
        </p:txBody>
      </p:sp>
      <p:sp>
        <p:nvSpPr>
          <p:cNvPr id="13314" name="Rectangle 2"/>
          <p:cNvSpPr>
            <a:spLocks noGrp="1" noChangeArrowheads="1"/>
          </p:cNvSpPr>
          <p:nvPr>
            <p:ph type="title"/>
          </p:nvPr>
        </p:nvSpPr>
        <p:spPr/>
        <p:txBody>
          <a:bodyPr/>
          <a:lstStyle/>
          <a:p>
            <a:r>
              <a:rPr lang="en-US" altLang="zh-TW" sz="3200" b="1">
                <a:ea typeface="新細明體" charset="-120"/>
              </a:rPr>
              <a:t>The Number of Insurers</a:t>
            </a:r>
          </a:p>
        </p:txBody>
      </p:sp>
      <p:pic>
        <p:nvPicPr>
          <p:cNvPr id="13316"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143000" y="1828800"/>
            <a:ext cx="6324600" cy="42862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2404809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a:t>
            </a:r>
            <a:fld id="{61C66F9C-00E7-4861-BFC0-27EFC6C35902}" type="slidenum">
              <a:rPr lang="en-US" altLang="zh-TW" smtClean="0"/>
              <a:pPr/>
              <a:t>19</a:t>
            </a:fld>
            <a:endParaRPr lang="en-US" altLang="zh-TW" dirty="0"/>
          </a:p>
        </p:txBody>
      </p:sp>
      <p:sp>
        <p:nvSpPr>
          <p:cNvPr id="15362" name="Rectangle 2"/>
          <p:cNvSpPr>
            <a:spLocks noGrp="1" noChangeArrowheads="1"/>
          </p:cNvSpPr>
          <p:nvPr>
            <p:ph type="title"/>
          </p:nvPr>
        </p:nvSpPr>
        <p:spPr>
          <a:xfrm>
            <a:off x="457200" y="274638"/>
            <a:ext cx="8229600" cy="944562"/>
          </a:xfrm>
        </p:spPr>
        <p:txBody>
          <a:bodyPr>
            <a:normAutofit/>
          </a:bodyPr>
          <a:lstStyle/>
          <a:p>
            <a:r>
              <a:rPr lang="en-US" altLang="zh-TW" sz="4000" dirty="0">
                <a:ea typeface="新細明體" charset="-120"/>
              </a:rPr>
              <a:t>A Synopsis</a:t>
            </a:r>
          </a:p>
        </p:txBody>
      </p:sp>
      <p:sp>
        <p:nvSpPr>
          <p:cNvPr id="15363" name="Rectangle 3"/>
          <p:cNvSpPr>
            <a:spLocks noGrp="1" noChangeArrowheads="1"/>
          </p:cNvSpPr>
          <p:nvPr>
            <p:ph type="body" idx="1"/>
          </p:nvPr>
        </p:nvSpPr>
        <p:spPr>
          <a:xfrm>
            <a:off x="457200" y="1828800"/>
            <a:ext cx="8153400" cy="4267200"/>
          </a:xfrm>
          <a:ln/>
        </p:spPr>
        <p:txBody>
          <a:bodyPr>
            <a:normAutofit lnSpcReduction="10000"/>
          </a:bodyPr>
          <a:lstStyle/>
          <a:p>
            <a:r>
              <a:rPr lang="en-US" altLang="zh-TW" sz="2400" dirty="0">
                <a:ea typeface="新細明體" charset="-120"/>
              </a:rPr>
              <a:t>The holes in the data correspond to publications that I could find </a:t>
            </a:r>
            <a:r>
              <a:rPr lang="en-US" altLang="zh-TW" sz="2400" dirty="0" smtClean="0">
                <a:ea typeface="新細明體" charset="-120"/>
              </a:rPr>
              <a:t>neither the Temple </a:t>
            </a:r>
            <a:r>
              <a:rPr lang="en-US" altLang="zh-TW" sz="2400" dirty="0">
                <a:ea typeface="新細明體" charset="-120"/>
              </a:rPr>
              <a:t>University </a:t>
            </a:r>
            <a:r>
              <a:rPr lang="en-US" altLang="zh-TW" sz="2400" dirty="0" smtClean="0">
                <a:ea typeface="新細明體" charset="-120"/>
              </a:rPr>
              <a:t>Library, the University </a:t>
            </a:r>
            <a:r>
              <a:rPr lang="en-US" altLang="zh-TW" sz="2400" dirty="0">
                <a:ea typeface="新細明體" charset="-120"/>
              </a:rPr>
              <a:t>of Pennsylvania </a:t>
            </a:r>
            <a:r>
              <a:rPr lang="en-US" altLang="zh-TW" sz="2400" dirty="0" smtClean="0">
                <a:ea typeface="新細明體" charset="-120"/>
              </a:rPr>
              <a:t>Library, not the College of Insurance Library.</a:t>
            </a:r>
            <a:endParaRPr lang="en-US" altLang="zh-TW" sz="2400" dirty="0">
              <a:ea typeface="新細明體" charset="-120"/>
            </a:endParaRPr>
          </a:p>
          <a:p>
            <a:r>
              <a:rPr lang="en-US" altLang="zh-TW" sz="2400" dirty="0">
                <a:ea typeface="新細明體" charset="-120"/>
              </a:rPr>
              <a:t>The I.I.I. numbers are much higher than those of other sources until the mid-nineties.</a:t>
            </a:r>
          </a:p>
          <a:p>
            <a:r>
              <a:rPr lang="en-US" altLang="zh-TW" sz="2400" dirty="0">
                <a:ea typeface="新細明體" charset="-120"/>
              </a:rPr>
              <a:t>The OECD, which enumerates “non-life” rather than “P&amp;L” is the next highest.</a:t>
            </a:r>
          </a:p>
          <a:p>
            <a:r>
              <a:rPr lang="en-US" altLang="zh-TW" sz="2400" dirty="0">
                <a:ea typeface="新細明體" charset="-120"/>
              </a:rPr>
              <a:t>The NAIC “all”, which includes risk retention </a:t>
            </a:r>
            <a:r>
              <a:rPr lang="en-US" altLang="zh-TW" sz="2400" dirty="0" smtClean="0">
                <a:ea typeface="新細明體" charset="-120"/>
              </a:rPr>
              <a:t>groups, captive insurers, and </a:t>
            </a:r>
            <a:r>
              <a:rPr lang="en-US" altLang="zh-TW" sz="2400" dirty="0">
                <a:ea typeface="新細明體" charset="-120"/>
              </a:rPr>
              <a:t>reinsurers is the next highest</a:t>
            </a:r>
            <a:r>
              <a:rPr lang="en-US" altLang="zh-TW" sz="2400" dirty="0" smtClean="0">
                <a:ea typeface="新細明體" charset="-120"/>
              </a:rPr>
              <a:t>.</a:t>
            </a:r>
          </a:p>
          <a:p>
            <a:r>
              <a:rPr lang="en-US" altLang="zh-TW" sz="2400" dirty="0" smtClean="0">
                <a:ea typeface="新細明體" charset="-120"/>
              </a:rPr>
              <a:t>It is worth noting that the NAIC is interested primarily in entities that operate in more than one state.</a:t>
            </a:r>
            <a:endParaRPr lang="en-US" altLang="zh-TW" sz="2400" dirty="0">
              <a:ea typeface="新細明體" charset="-120"/>
            </a:endParaRPr>
          </a:p>
          <a:p>
            <a:pPr>
              <a:buFontTx/>
              <a:buNone/>
            </a:pPr>
            <a:endParaRPr lang="en-US" altLang="zh-TW" sz="2400" dirty="0">
              <a:ea typeface="新細明體" charset="-120"/>
            </a:endParaRPr>
          </a:p>
          <a:p>
            <a:endParaRPr lang="zh-TW" altLang="en-US" sz="24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40118260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colleagues all over Asia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Are awed by all the empirical papers on insurance that people in the United States publish based on the data sources available there.</a:t>
            </a:r>
          </a:p>
          <a:p>
            <a:r>
              <a:rPr lang="en-US" dirty="0" smtClean="0"/>
              <a:t>Actually the sources we have are not so good.</a:t>
            </a:r>
          </a:p>
          <a:p>
            <a:r>
              <a:rPr lang="en-US" dirty="0" smtClean="0"/>
              <a:t>And maybe it follows that the papers are not so good.</a:t>
            </a:r>
          </a:p>
          <a:p>
            <a:r>
              <a:rPr lang="en-US" dirty="0" smtClean="0"/>
              <a:t>I will talk mostly about the databases.</a:t>
            </a:r>
          </a:p>
          <a:p>
            <a:r>
              <a:rPr lang="en-US" dirty="0" smtClean="0"/>
              <a:t>The problems go much deeper, so I am not talking about the iceberg,</a:t>
            </a:r>
          </a:p>
          <a:p>
            <a:r>
              <a:rPr lang="en-US" dirty="0"/>
              <a:t>o</a:t>
            </a:r>
            <a:r>
              <a:rPr lang="en-US" dirty="0" smtClean="0"/>
              <a:t>r the tip of the iceberg.</a:t>
            </a:r>
          </a:p>
          <a:p>
            <a:r>
              <a:rPr lang="en-US" dirty="0" smtClean="0"/>
              <a:t>Maybe I cover the hair on that back of the bear sitting on </a:t>
            </a:r>
            <a:r>
              <a:rPr lang="en-US" smtClean="0"/>
              <a:t>the iceberg.</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2</a:t>
            </a:fld>
            <a:endParaRPr lang="en-US" dirty="0"/>
          </a:p>
        </p:txBody>
      </p:sp>
    </p:spTree>
    <p:extLst>
      <p:ext uri="{BB962C8B-B14F-4D97-AF65-F5344CB8AC3E}">
        <p14:creationId xmlns:p14="http://schemas.microsoft.com/office/powerpoint/2010/main" val="24051044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a:t>
            </a:r>
            <a:fld id="{76153C27-21E1-42F5-A165-379CB7DCDD72}" type="slidenum">
              <a:rPr lang="en-US" altLang="zh-TW" smtClean="0"/>
              <a:pPr/>
              <a:t>20</a:t>
            </a:fld>
            <a:endParaRPr lang="en-US" altLang="zh-TW" dirty="0"/>
          </a:p>
        </p:txBody>
      </p:sp>
      <p:sp>
        <p:nvSpPr>
          <p:cNvPr id="16386" name="Rectangle 2"/>
          <p:cNvSpPr>
            <a:spLocks noGrp="1" noChangeArrowheads="1"/>
          </p:cNvSpPr>
          <p:nvPr>
            <p:ph type="title"/>
          </p:nvPr>
        </p:nvSpPr>
        <p:spPr/>
        <p:txBody>
          <a:bodyPr>
            <a:normAutofit/>
          </a:bodyPr>
          <a:lstStyle/>
          <a:p>
            <a:r>
              <a:rPr lang="en-US" altLang="zh-TW" sz="4000" dirty="0">
                <a:ea typeface="新細明體" charset="-120"/>
              </a:rPr>
              <a:t>Interesting Points</a:t>
            </a:r>
          </a:p>
        </p:txBody>
      </p:sp>
      <p:sp>
        <p:nvSpPr>
          <p:cNvPr id="16387" name="Rectangle 3"/>
          <p:cNvSpPr>
            <a:spLocks noGrp="1" noChangeArrowheads="1"/>
          </p:cNvSpPr>
          <p:nvPr>
            <p:ph type="body" idx="1"/>
          </p:nvPr>
        </p:nvSpPr>
        <p:spPr>
          <a:ln/>
        </p:spPr>
        <p:txBody>
          <a:bodyPr>
            <a:normAutofit fontScale="92500"/>
          </a:bodyPr>
          <a:lstStyle/>
          <a:p>
            <a:pPr>
              <a:lnSpc>
                <a:spcPct val="90000"/>
              </a:lnSpc>
            </a:pPr>
            <a:r>
              <a:rPr lang="en-US" altLang="zh-TW" sz="2800" dirty="0">
                <a:ea typeface="新細明體" charset="-120"/>
              </a:rPr>
              <a:t>Best’s </a:t>
            </a:r>
            <a:r>
              <a:rPr lang="en-US" altLang="zh-TW" sz="2800" i="1" dirty="0">
                <a:ea typeface="新細明體" charset="-120"/>
              </a:rPr>
              <a:t>A&amp;A</a:t>
            </a:r>
            <a:r>
              <a:rPr lang="en-US" altLang="zh-TW" sz="2800" dirty="0">
                <a:ea typeface="新細明體" charset="-120"/>
              </a:rPr>
              <a:t>’s coverage appears to have increased substantially over time, especially in the late 1980’s</a:t>
            </a:r>
            <a:r>
              <a:rPr lang="en-US" altLang="zh-TW" sz="2800" dirty="0" smtClean="0">
                <a:ea typeface="新細明體" charset="-120"/>
              </a:rPr>
              <a:t>.</a:t>
            </a:r>
          </a:p>
          <a:p>
            <a:pPr>
              <a:lnSpc>
                <a:spcPct val="90000"/>
              </a:lnSpc>
            </a:pPr>
            <a:r>
              <a:rPr lang="en-US" altLang="zh-TW" sz="2800" dirty="0" smtClean="0">
                <a:ea typeface="新細明體" charset="-120"/>
              </a:rPr>
              <a:t>That is probably when competition with the NAIC data base became significant.</a:t>
            </a:r>
          </a:p>
          <a:p>
            <a:pPr>
              <a:lnSpc>
                <a:spcPct val="90000"/>
              </a:lnSpc>
            </a:pPr>
            <a:r>
              <a:rPr lang="en-US" altLang="zh-TW" sz="2800" dirty="0" smtClean="0">
                <a:ea typeface="新細明體" charset="-120"/>
              </a:rPr>
              <a:t>I say that because I know that in 1981 and 1982 the NAIC data base had many errors.</a:t>
            </a:r>
            <a:endParaRPr lang="en-US" altLang="zh-TW" sz="2800" dirty="0">
              <a:ea typeface="新細明體" charset="-120"/>
            </a:endParaRPr>
          </a:p>
          <a:p>
            <a:pPr>
              <a:lnSpc>
                <a:spcPct val="90000"/>
              </a:lnSpc>
            </a:pPr>
            <a:r>
              <a:rPr lang="en-US" altLang="zh-TW" sz="2800" dirty="0">
                <a:ea typeface="新細明體" charset="-120"/>
              </a:rPr>
              <a:t>Best’s </a:t>
            </a:r>
            <a:r>
              <a:rPr lang="en-US" altLang="zh-TW" sz="2800" i="1" dirty="0">
                <a:ea typeface="新細明體" charset="-120"/>
              </a:rPr>
              <a:t>A&amp;A</a:t>
            </a:r>
            <a:r>
              <a:rPr lang="en-US" altLang="zh-TW" sz="2800" dirty="0">
                <a:ea typeface="新細明體" charset="-120"/>
              </a:rPr>
              <a:t> sometimes has fewer insurers that </a:t>
            </a:r>
            <a:r>
              <a:rPr lang="en-US" altLang="zh-TW" sz="2800" dirty="0" smtClean="0">
                <a:ea typeface="新細明體" charset="-120"/>
              </a:rPr>
              <a:t>their Rating </a:t>
            </a:r>
            <a:r>
              <a:rPr lang="en-US" altLang="zh-TW" sz="2800" dirty="0">
                <a:ea typeface="新細明體" charset="-120"/>
              </a:rPr>
              <a:t>Guide</a:t>
            </a:r>
            <a:r>
              <a:rPr lang="en-US" altLang="zh-TW" sz="2800" dirty="0" smtClean="0">
                <a:ea typeface="新細明體" charset="-120"/>
              </a:rPr>
              <a:t>.</a:t>
            </a:r>
            <a:endParaRPr lang="en-US" altLang="zh-TW" sz="2800" dirty="0">
              <a:ea typeface="新細明體" charset="-120"/>
            </a:endParaRPr>
          </a:p>
          <a:p>
            <a:pPr>
              <a:lnSpc>
                <a:spcPct val="90000"/>
              </a:lnSpc>
            </a:pPr>
            <a:r>
              <a:rPr lang="en-US" altLang="zh-TW" sz="2800" dirty="0">
                <a:ea typeface="新細明體" charset="-120"/>
              </a:rPr>
              <a:t>The NAIC data includes some 800 insurers fewer than the I.I.I. and some 300 fewer than the issues of Best’s </a:t>
            </a:r>
            <a:r>
              <a:rPr lang="en-US" altLang="zh-TW" sz="2800" dirty="0" err="1">
                <a:ea typeface="新細明體" charset="-120"/>
              </a:rPr>
              <a:t>KeyGuide</a:t>
            </a:r>
            <a:r>
              <a:rPr lang="en-US" altLang="zh-TW" sz="2800" dirty="0">
                <a:ea typeface="新細明體" charset="-120"/>
              </a:rPr>
              <a:t> that give both rated and unrated </a:t>
            </a:r>
            <a:r>
              <a:rPr lang="en-US" altLang="zh-TW" sz="2800" dirty="0" smtClean="0">
                <a:ea typeface="新細明體" charset="-120"/>
              </a:rPr>
              <a:t>companies.</a:t>
            </a:r>
            <a:endParaRPr lang="en-US" altLang="zh-TW" sz="2800" dirty="0">
              <a:ea typeface="新細明體" charset="-120"/>
            </a:endParaRPr>
          </a:p>
          <a:p>
            <a:pPr>
              <a:lnSpc>
                <a:spcPct val="90000"/>
              </a:lnSpc>
            </a:pPr>
            <a:endParaRPr lang="zh-TW" altLang="en-US"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6361569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a:t>
            </a:r>
            <a:fld id="{D36E3FB9-D8C8-4B5A-A9E2-D4597EE5F4BB}" type="slidenum">
              <a:rPr lang="en-US" altLang="zh-TW" smtClean="0"/>
              <a:pPr/>
              <a:t>21</a:t>
            </a:fld>
            <a:endParaRPr lang="en-US" altLang="zh-TW" dirty="0"/>
          </a:p>
        </p:txBody>
      </p:sp>
      <p:sp>
        <p:nvSpPr>
          <p:cNvPr id="17410" name="Rectangle 2"/>
          <p:cNvSpPr>
            <a:spLocks noGrp="1" noChangeArrowheads="1"/>
          </p:cNvSpPr>
          <p:nvPr>
            <p:ph type="title"/>
          </p:nvPr>
        </p:nvSpPr>
        <p:spPr/>
        <p:txBody>
          <a:bodyPr>
            <a:normAutofit/>
          </a:bodyPr>
          <a:lstStyle/>
          <a:p>
            <a:r>
              <a:rPr lang="en-US" altLang="zh-TW" sz="4000" dirty="0">
                <a:ea typeface="新細明體" charset="-120"/>
              </a:rPr>
              <a:t>Problems and </a:t>
            </a:r>
            <a:r>
              <a:rPr lang="en-US" altLang="zh-TW" sz="4000" dirty="0" smtClean="0">
                <a:ea typeface="新細明體" charset="-120"/>
              </a:rPr>
              <a:t>sources </a:t>
            </a:r>
            <a:r>
              <a:rPr lang="en-US" altLang="zh-TW" sz="4000" dirty="0">
                <a:ea typeface="新細明體" charset="-120"/>
              </a:rPr>
              <a:t>of </a:t>
            </a:r>
            <a:r>
              <a:rPr lang="en-US" altLang="zh-TW" sz="4000" dirty="0" smtClean="0">
                <a:ea typeface="新細明體" charset="-120"/>
              </a:rPr>
              <a:t>difference</a:t>
            </a:r>
            <a:endParaRPr lang="en-US" altLang="zh-TW" sz="4000" dirty="0">
              <a:ea typeface="新細明體" charset="-120"/>
            </a:endParaRPr>
          </a:p>
        </p:txBody>
      </p:sp>
      <p:sp>
        <p:nvSpPr>
          <p:cNvPr id="17411" name="Rectangle 3"/>
          <p:cNvSpPr>
            <a:spLocks noGrp="1" noChangeArrowheads="1"/>
          </p:cNvSpPr>
          <p:nvPr>
            <p:ph type="body" idx="1"/>
          </p:nvPr>
        </p:nvSpPr>
        <p:spPr>
          <a:ln/>
        </p:spPr>
        <p:txBody>
          <a:bodyPr>
            <a:normAutofit fontScale="92500" lnSpcReduction="10000"/>
          </a:bodyPr>
          <a:lstStyle/>
          <a:p>
            <a:r>
              <a:rPr lang="en-US" altLang="zh-TW" sz="2400" dirty="0">
                <a:ea typeface="新細明體" charset="-120"/>
              </a:rPr>
              <a:t>I</a:t>
            </a:r>
            <a:r>
              <a:rPr lang="en-US" altLang="zh-TW" sz="2400" dirty="0" smtClean="0">
                <a:ea typeface="新細明體" charset="-120"/>
              </a:rPr>
              <a:t> have no way of knowing how many of the insurers in one set are included or missing from any other set.</a:t>
            </a:r>
          </a:p>
          <a:p>
            <a:r>
              <a:rPr lang="en-US" altLang="zh-TW" sz="2400" dirty="0" smtClean="0">
                <a:ea typeface="新細明體" charset="-120"/>
              </a:rPr>
              <a:t>Or how many included in one year are included or missing in the following year. </a:t>
            </a:r>
          </a:p>
          <a:p>
            <a:r>
              <a:rPr lang="en-US" altLang="zh-TW" sz="2400" dirty="0" smtClean="0">
                <a:ea typeface="新細明體" charset="-120"/>
              </a:rPr>
              <a:t>The </a:t>
            </a:r>
            <a:r>
              <a:rPr lang="en-US" altLang="zh-TW" sz="2400" dirty="0">
                <a:ea typeface="新細明體" charset="-120"/>
              </a:rPr>
              <a:t>I.I.I. publications have problems. </a:t>
            </a:r>
          </a:p>
          <a:p>
            <a:pPr lvl="1"/>
            <a:r>
              <a:rPr lang="en-US" altLang="zh-TW" sz="2400" dirty="0">
                <a:ea typeface="新細明體" charset="-120"/>
              </a:rPr>
              <a:t>Some </a:t>
            </a:r>
            <a:r>
              <a:rPr lang="en-US" altLang="zh-TW" sz="2400" dirty="0" smtClean="0">
                <a:ea typeface="新細明體" charset="-120"/>
              </a:rPr>
              <a:t>issues </a:t>
            </a:r>
            <a:r>
              <a:rPr lang="en-US" altLang="zh-TW" sz="2400" dirty="0">
                <a:ea typeface="新細明體" charset="-120"/>
              </a:rPr>
              <a:t>of </a:t>
            </a:r>
            <a:r>
              <a:rPr lang="en-US" altLang="zh-TW" sz="2400" dirty="0" smtClean="0">
                <a:ea typeface="新細明體" charset="-120"/>
              </a:rPr>
              <a:t>“Insurance Facts” </a:t>
            </a:r>
            <a:r>
              <a:rPr lang="en-US" altLang="zh-TW" sz="2400" dirty="0">
                <a:ea typeface="新細明體" charset="-120"/>
              </a:rPr>
              <a:t>appear to mislabel the year to which </a:t>
            </a:r>
            <a:r>
              <a:rPr lang="en-US" altLang="zh-TW" sz="2400" dirty="0" smtClean="0">
                <a:ea typeface="新細明體" charset="-120"/>
              </a:rPr>
              <a:t>the </a:t>
            </a:r>
            <a:r>
              <a:rPr lang="en-US" altLang="zh-TW" sz="2400" dirty="0">
                <a:ea typeface="新細明體" charset="-120"/>
              </a:rPr>
              <a:t>numbers pertain.</a:t>
            </a:r>
          </a:p>
          <a:p>
            <a:pPr lvl="1"/>
            <a:r>
              <a:rPr lang="en-US" altLang="zh-TW" sz="2400" dirty="0">
                <a:ea typeface="新細明體" charset="-120"/>
              </a:rPr>
              <a:t>Insurers by state do not always add up to the total.</a:t>
            </a:r>
          </a:p>
          <a:p>
            <a:r>
              <a:rPr lang="en-US" altLang="zh-TW" sz="2400" dirty="0">
                <a:ea typeface="新細明體" charset="-120"/>
              </a:rPr>
              <a:t>OECD uses </a:t>
            </a:r>
            <a:r>
              <a:rPr lang="en-US" altLang="zh-TW" sz="2400" dirty="0" smtClean="0">
                <a:ea typeface="新細明體" charset="-120"/>
              </a:rPr>
              <a:t>“non-life” </a:t>
            </a:r>
            <a:r>
              <a:rPr lang="en-US" altLang="zh-TW" sz="2400" dirty="0">
                <a:ea typeface="新細明體" charset="-120"/>
              </a:rPr>
              <a:t>rather than </a:t>
            </a:r>
            <a:r>
              <a:rPr lang="en-US" altLang="zh-TW" sz="2400" dirty="0" smtClean="0">
                <a:ea typeface="新細明體" charset="-120"/>
              </a:rPr>
              <a:t>“P&amp;L”; the difference is primarily from companies that write only health coverages.</a:t>
            </a:r>
          </a:p>
          <a:p>
            <a:r>
              <a:rPr lang="en-US" altLang="zh-TW" sz="2400" dirty="0" smtClean="0">
                <a:ea typeface="新細明體" charset="-120"/>
              </a:rPr>
              <a:t>It may also include mortgage insurers, title insurers...</a:t>
            </a:r>
            <a:endParaRPr lang="en-US" altLang="zh-TW" sz="2400" dirty="0">
              <a:ea typeface="新細明體" charset="-120"/>
            </a:endParaRPr>
          </a:p>
          <a:p>
            <a:r>
              <a:rPr lang="en-US" altLang="zh-TW" sz="2400" dirty="0">
                <a:ea typeface="新細明體" charset="-120"/>
              </a:rPr>
              <a:t>Best’s basis changes over time from “casualty” to “fire and casualty” to “property and casualty” to “property and liability”.</a:t>
            </a:r>
          </a:p>
          <a:p>
            <a:endParaRPr lang="zh-TW" altLang="en-US" sz="24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607626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a:t>
            </a:r>
            <a:fld id="{2B1C8E84-2ADE-4E5D-8E07-263B98A400CF}" type="slidenum">
              <a:rPr lang="en-US" altLang="zh-TW" smtClean="0"/>
              <a:pPr/>
              <a:t>22</a:t>
            </a:fld>
            <a:endParaRPr lang="en-US" altLang="zh-TW" dirty="0"/>
          </a:p>
        </p:txBody>
      </p:sp>
      <p:sp>
        <p:nvSpPr>
          <p:cNvPr id="18434" name="Rectangle 2"/>
          <p:cNvSpPr>
            <a:spLocks noGrp="1" noChangeArrowheads="1"/>
          </p:cNvSpPr>
          <p:nvPr>
            <p:ph type="title"/>
          </p:nvPr>
        </p:nvSpPr>
        <p:spPr/>
        <p:txBody>
          <a:bodyPr/>
          <a:lstStyle/>
          <a:p>
            <a:r>
              <a:rPr lang="en-US" altLang="zh-TW" sz="2800">
                <a:ea typeface="新細明體" charset="-120"/>
              </a:rPr>
              <a:t>Another Perspective</a:t>
            </a:r>
          </a:p>
        </p:txBody>
      </p:sp>
      <p:pic>
        <p:nvPicPr>
          <p:cNvPr id="18436"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524000" y="1524000"/>
            <a:ext cx="6400800" cy="42862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929406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a:t>
            </a:r>
            <a:fld id="{8E43AF4C-06EC-4129-A620-3D3BDB2AEED2}" type="slidenum">
              <a:rPr lang="en-US" altLang="zh-TW" smtClean="0"/>
              <a:pPr/>
              <a:t>23</a:t>
            </a:fld>
            <a:endParaRPr lang="en-US" altLang="zh-TW" dirty="0"/>
          </a:p>
        </p:txBody>
      </p:sp>
      <p:sp>
        <p:nvSpPr>
          <p:cNvPr id="19458" name="Rectangle 2"/>
          <p:cNvSpPr>
            <a:spLocks noGrp="1" noChangeArrowheads="1"/>
          </p:cNvSpPr>
          <p:nvPr>
            <p:ph type="title"/>
          </p:nvPr>
        </p:nvSpPr>
        <p:spPr/>
        <p:txBody>
          <a:bodyPr>
            <a:normAutofit/>
          </a:bodyPr>
          <a:lstStyle/>
          <a:p>
            <a:r>
              <a:rPr lang="en-US" altLang="zh-TW" sz="4000" dirty="0">
                <a:ea typeface="新細明體" charset="-120"/>
              </a:rPr>
              <a:t>Overview</a:t>
            </a:r>
          </a:p>
        </p:txBody>
      </p:sp>
      <p:sp>
        <p:nvSpPr>
          <p:cNvPr id="19459" name="Rectangle 3"/>
          <p:cNvSpPr>
            <a:spLocks noGrp="1" noChangeArrowheads="1"/>
          </p:cNvSpPr>
          <p:nvPr>
            <p:ph type="body" idx="1"/>
          </p:nvPr>
        </p:nvSpPr>
        <p:spPr>
          <a:xfrm>
            <a:off x="457200" y="1828800"/>
            <a:ext cx="8001000" cy="4343400"/>
          </a:xfrm>
          <a:ln/>
        </p:spPr>
        <p:txBody>
          <a:bodyPr>
            <a:normAutofit fontScale="85000" lnSpcReduction="20000"/>
          </a:bodyPr>
          <a:lstStyle/>
          <a:p>
            <a:endParaRPr lang="en-US" altLang="zh-TW" sz="2800" dirty="0">
              <a:ea typeface="新細明體" charset="-120"/>
            </a:endParaRPr>
          </a:p>
          <a:p>
            <a:r>
              <a:rPr lang="en-US" altLang="zh-TW" sz="2800" dirty="0">
                <a:ea typeface="新細明體" charset="-120"/>
              </a:rPr>
              <a:t>Over the years the coverage in Best’s </a:t>
            </a:r>
            <a:r>
              <a:rPr lang="en-US" altLang="zh-TW" sz="2800" i="1" dirty="0">
                <a:ea typeface="新細明體" charset="-120"/>
              </a:rPr>
              <a:t>A&amp;A</a:t>
            </a:r>
            <a:r>
              <a:rPr lang="en-US" altLang="zh-TW" sz="2800" dirty="0">
                <a:ea typeface="新細明體" charset="-120"/>
              </a:rPr>
              <a:t> as a percent of insurers enumerated by I.I.I. has increased steadily.</a:t>
            </a:r>
          </a:p>
          <a:p>
            <a:r>
              <a:rPr lang="en-US" altLang="zh-TW" sz="2800" dirty="0">
                <a:ea typeface="新細明體" charset="-120"/>
              </a:rPr>
              <a:t>The NAIC coverage also appears to be increasing.</a:t>
            </a:r>
          </a:p>
          <a:p>
            <a:r>
              <a:rPr lang="en-US" altLang="zh-TW" sz="2800" dirty="0">
                <a:ea typeface="新細明體" charset="-120"/>
              </a:rPr>
              <a:t>It may be that I.I.I. numbers represent the insurers licensed to do business in the individual states, some of these may not be operating</a:t>
            </a:r>
            <a:r>
              <a:rPr lang="en-US" altLang="zh-TW" sz="2800" dirty="0" smtClean="0">
                <a:ea typeface="新細明體" charset="-120"/>
              </a:rPr>
              <a:t>.</a:t>
            </a:r>
          </a:p>
          <a:p>
            <a:r>
              <a:rPr lang="en-US" altLang="zh-TW" sz="2800" dirty="0" smtClean="0">
                <a:ea typeface="新細明體" charset="-120"/>
              </a:rPr>
              <a:t>I think we are allowed to assume that if an insurer is listed in either the A&amp;A or the NAIC database it is actually operating.</a:t>
            </a:r>
          </a:p>
          <a:p>
            <a:r>
              <a:rPr lang="en-US" altLang="zh-TW" sz="2800" dirty="0" smtClean="0">
                <a:ea typeface="新細明體" charset="-120"/>
              </a:rPr>
              <a:t>That does not mean that every operating insurer is in either data base.</a:t>
            </a:r>
          </a:p>
          <a:p>
            <a:r>
              <a:rPr lang="en-US" altLang="zh-TW" sz="2800" dirty="0" smtClean="0">
                <a:ea typeface="新細明體" charset="-120"/>
              </a:rPr>
              <a:t>In particular, insurers that operate in only one state are probably under-represented.</a:t>
            </a:r>
          </a:p>
          <a:p>
            <a:pPr marL="0" indent="0">
              <a:buNone/>
            </a:pPr>
            <a:endParaRPr lang="en-US" altLang="zh-TW" sz="2800" dirty="0">
              <a:ea typeface="新細明體" charset="-120"/>
            </a:endParaRPr>
          </a:p>
          <a:p>
            <a:endParaRPr lang="zh-TW" altLang="en-US"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91850564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Premiums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24</a:t>
            </a:fld>
            <a:endParaRPr lang="en-US" dirty="0"/>
          </a:p>
        </p:txBody>
      </p:sp>
    </p:spTree>
    <p:extLst>
      <p:ext uri="{BB962C8B-B14F-4D97-AF65-F5344CB8AC3E}">
        <p14:creationId xmlns:p14="http://schemas.microsoft.com/office/powerpoint/2010/main" val="8956962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044B8972-A8FD-4E56-8675-7A455A71486D}" type="slidenum">
              <a:rPr lang="en-US" altLang="zh-TW" smtClean="0"/>
              <a:pPr/>
              <a:t>25</a:t>
            </a:fld>
            <a:endParaRPr lang="en-US" altLang="zh-TW" dirty="0"/>
          </a:p>
        </p:txBody>
      </p:sp>
      <p:sp>
        <p:nvSpPr>
          <p:cNvPr id="22530" name="Rectangle 2"/>
          <p:cNvSpPr>
            <a:spLocks noGrp="1" noChangeArrowheads="1"/>
          </p:cNvSpPr>
          <p:nvPr>
            <p:ph type="title"/>
          </p:nvPr>
        </p:nvSpPr>
        <p:spPr/>
        <p:txBody>
          <a:bodyPr/>
          <a:lstStyle/>
          <a:p>
            <a:r>
              <a:rPr lang="en-US" altLang="zh-TW" sz="3200" b="1">
                <a:ea typeface="新細明體" charset="-120"/>
              </a:rPr>
              <a:t>Premiums</a:t>
            </a:r>
          </a:p>
        </p:txBody>
      </p:sp>
      <p:sp>
        <p:nvSpPr>
          <p:cNvPr id="22535" name="Rectangle 7"/>
          <p:cNvSpPr>
            <a:spLocks noGrp="1" noChangeArrowheads="1"/>
          </p:cNvSpPr>
          <p:nvPr>
            <p:ph type="body" idx="1"/>
          </p:nvPr>
        </p:nvSpPr>
        <p:spPr>
          <a:xfrm>
            <a:off x="457200" y="1828800"/>
            <a:ext cx="8077200" cy="4343400"/>
          </a:xfrm>
          <a:ln/>
        </p:spPr>
        <p:txBody>
          <a:bodyPr/>
          <a:lstStyle/>
          <a:p>
            <a:endParaRPr lang="en-US" altLang="zh-TW">
              <a:ea typeface="新細明體" charset="-120"/>
            </a:endParaRPr>
          </a:p>
          <a:p>
            <a:endParaRPr lang="en-US" altLang="zh-TW">
              <a:ea typeface="新細明體" charset="-120"/>
            </a:endParaRPr>
          </a:p>
          <a:p>
            <a:r>
              <a:rPr lang="en-US" altLang="zh-TW">
                <a:ea typeface="新細明體" charset="-120"/>
              </a:rPr>
              <a:t>The comparison of premiums is complicated by the “P&amp;L” versus “non-life” differences.</a:t>
            </a:r>
          </a:p>
          <a:p>
            <a:r>
              <a:rPr lang="en-US" altLang="zh-TW">
                <a:ea typeface="新細明體" charset="-120"/>
              </a:rPr>
              <a:t>A crude comparison is provided in the graph.</a:t>
            </a:r>
          </a:p>
          <a:p>
            <a:endParaRPr lang="en-US" altLang="zh-TW">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4821965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A7F56F63-6AEB-4C8B-8EC7-A4087C17AED4}" type="slidenum">
              <a:rPr lang="en-US" altLang="zh-TW" smtClean="0"/>
              <a:pPr/>
              <a:t>26</a:t>
            </a:fld>
            <a:endParaRPr lang="en-US" altLang="zh-TW" dirty="0"/>
          </a:p>
        </p:txBody>
      </p:sp>
      <p:sp>
        <p:nvSpPr>
          <p:cNvPr id="60418" name="Rectangle 2"/>
          <p:cNvSpPr>
            <a:spLocks noGrp="1" noChangeArrowheads="1"/>
          </p:cNvSpPr>
          <p:nvPr>
            <p:ph type="title"/>
          </p:nvPr>
        </p:nvSpPr>
        <p:spPr/>
        <p:txBody>
          <a:bodyPr/>
          <a:lstStyle/>
          <a:p>
            <a:r>
              <a:rPr lang="en-US" altLang="zh-TW" sz="2800">
                <a:solidFill>
                  <a:schemeClr val="tx1"/>
                </a:solidFill>
                <a:ea typeface="新細明體" charset="-120"/>
              </a:rPr>
              <a:t>Data on Premiums</a:t>
            </a:r>
          </a:p>
        </p:txBody>
      </p:sp>
      <p:pic>
        <p:nvPicPr>
          <p:cNvPr id="60420"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219200" y="1828800"/>
            <a:ext cx="6553200" cy="38290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150043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8018E539-FBE7-4262-9708-FE0865F8264B}" type="slidenum">
              <a:rPr lang="en-US" altLang="zh-TW" smtClean="0"/>
              <a:pPr/>
              <a:t>27</a:t>
            </a:fld>
            <a:endParaRPr lang="en-US" altLang="zh-TW" dirty="0"/>
          </a:p>
        </p:txBody>
      </p:sp>
      <p:sp>
        <p:nvSpPr>
          <p:cNvPr id="27650" name="Rectangle 2"/>
          <p:cNvSpPr>
            <a:spLocks noGrp="1" noChangeArrowheads="1"/>
          </p:cNvSpPr>
          <p:nvPr>
            <p:ph type="title"/>
          </p:nvPr>
        </p:nvSpPr>
        <p:spPr/>
        <p:txBody>
          <a:bodyPr/>
          <a:lstStyle/>
          <a:p>
            <a:r>
              <a:rPr lang="en-US" altLang="zh-TW" sz="2800">
                <a:ea typeface="新細明體" charset="-120"/>
              </a:rPr>
              <a:t>Overview</a:t>
            </a:r>
          </a:p>
        </p:txBody>
      </p:sp>
      <p:sp>
        <p:nvSpPr>
          <p:cNvPr id="27651" name="Rectangle 3"/>
          <p:cNvSpPr>
            <a:spLocks noGrp="1" noChangeArrowheads="1"/>
          </p:cNvSpPr>
          <p:nvPr>
            <p:ph type="body" idx="1"/>
          </p:nvPr>
        </p:nvSpPr>
        <p:spPr>
          <a:xfrm>
            <a:off x="457200" y="1295400"/>
            <a:ext cx="8001000" cy="4876800"/>
          </a:xfrm>
          <a:ln/>
        </p:spPr>
        <p:txBody>
          <a:bodyPr/>
          <a:lstStyle/>
          <a:p>
            <a:pPr>
              <a:lnSpc>
                <a:spcPct val="80000"/>
              </a:lnSpc>
            </a:pPr>
            <a:endParaRPr lang="en-US" altLang="zh-TW" sz="2400" dirty="0">
              <a:ea typeface="新細明體" charset="-120"/>
            </a:endParaRPr>
          </a:p>
          <a:p>
            <a:pPr>
              <a:lnSpc>
                <a:spcPct val="80000"/>
              </a:lnSpc>
            </a:pPr>
            <a:r>
              <a:rPr lang="en-US" altLang="zh-TW" sz="2400" dirty="0">
                <a:ea typeface="新細明體" charset="-120"/>
              </a:rPr>
              <a:t>It is clear that the OECD “non-life” premium data overstates the total “P&amp;L” net premium written.</a:t>
            </a:r>
          </a:p>
          <a:p>
            <a:pPr>
              <a:lnSpc>
                <a:spcPct val="80000"/>
              </a:lnSpc>
            </a:pPr>
            <a:r>
              <a:rPr lang="en-US" altLang="zh-TW" sz="2400" dirty="0">
                <a:ea typeface="新細明體" charset="-120"/>
              </a:rPr>
              <a:t>Removing the accident and health premiums from </a:t>
            </a:r>
            <a:r>
              <a:rPr lang="en-US" altLang="zh-TW" sz="2400" dirty="0" smtClean="0">
                <a:ea typeface="新細明體" charset="-120"/>
              </a:rPr>
              <a:t>both the “non-life” </a:t>
            </a:r>
            <a:r>
              <a:rPr lang="en-US" altLang="zh-TW" sz="2400" dirty="0">
                <a:ea typeface="新細明體" charset="-120"/>
              </a:rPr>
              <a:t>and </a:t>
            </a:r>
            <a:r>
              <a:rPr lang="en-US" altLang="zh-TW" sz="2400" dirty="0" smtClean="0">
                <a:ea typeface="新細明體" charset="-120"/>
              </a:rPr>
              <a:t>“P&amp;L” totals </a:t>
            </a:r>
            <a:r>
              <a:rPr lang="en-US" altLang="zh-TW" sz="2400" dirty="0">
                <a:ea typeface="新細明體" charset="-120"/>
              </a:rPr>
              <a:t>brings the </a:t>
            </a:r>
            <a:r>
              <a:rPr lang="en-US" altLang="zh-TW" sz="2400" dirty="0" smtClean="0">
                <a:ea typeface="新細明體" charset="-120"/>
              </a:rPr>
              <a:t>two sets </a:t>
            </a:r>
            <a:r>
              <a:rPr lang="en-US" altLang="zh-TW" sz="2400" dirty="0">
                <a:ea typeface="新細明體" charset="-120"/>
              </a:rPr>
              <a:t>of data into much closer agreement.</a:t>
            </a:r>
          </a:p>
          <a:p>
            <a:pPr>
              <a:lnSpc>
                <a:spcPct val="80000"/>
              </a:lnSpc>
            </a:pPr>
            <a:r>
              <a:rPr lang="en-US" altLang="zh-TW" sz="2400" dirty="0">
                <a:ea typeface="新細明體" charset="-120"/>
              </a:rPr>
              <a:t>The discrepancy in the adjusted data is much larger for 2000 than for the earlier years.</a:t>
            </a:r>
          </a:p>
          <a:p>
            <a:pPr>
              <a:lnSpc>
                <a:spcPct val="80000"/>
              </a:lnSpc>
            </a:pPr>
            <a:r>
              <a:rPr lang="en-US" altLang="zh-TW" sz="2400" dirty="0">
                <a:ea typeface="新細明體" charset="-120"/>
              </a:rPr>
              <a:t>Lines other than accident and health appear to contribute little to the difference between “non-life” and “P&amp;L”</a:t>
            </a:r>
          </a:p>
          <a:p>
            <a:pPr>
              <a:lnSpc>
                <a:spcPct val="80000"/>
              </a:lnSpc>
            </a:pPr>
            <a:endParaRPr lang="zh-TW" altLang="en-US" sz="2400" dirty="0">
              <a:ea typeface="新細明體" charset="-120"/>
            </a:endParaRPr>
          </a:p>
          <a:p>
            <a:pPr>
              <a:lnSpc>
                <a:spcPct val="80000"/>
              </a:lnSpc>
              <a:buFontTx/>
              <a:buNone/>
            </a:pPr>
            <a:r>
              <a:rPr lang="zh-TW" altLang="en-US" sz="2400" dirty="0">
                <a:ea typeface="新細明體" charset="-120"/>
              </a:rPr>
              <a:t> </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964826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31B09375-BE78-435F-8FFB-90D55585145A}" type="slidenum">
              <a:rPr lang="en-US" altLang="zh-TW" smtClean="0"/>
              <a:pPr/>
              <a:t>28</a:t>
            </a:fld>
            <a:endParaRPr lang="en-US" altLang="zh-TW" dirty="0"/>
          </a:p>
        </p:txBody>
      </p:sp>
      <p:sp>
        <p:nvSpPr>
          <p:cNvPr id="81922" name="Rectangle 2"/>
          <p:cNvSpPr>
            <a:spLocks noGrp="1" noChangeArrowheads="1"/>
          </p:cNvSpPr>
          <p:nvPr>
            <p:ph type="title"/>
          </p:nvPr>
        </p:nvSpPr>
        <p:spPr/>
        <p:txBody>
          <a:bodyPr/>
          <a:lstStyle/>
          <a:p>
            <a:r>
              <a:rPr lang="en-US" altLang="zh-TW">
                <a:ea typeface="新細明體" charset="-120"/>
              </a:rPr>
              <a:t>Some Potential Problems</a:t>
            </a:r>
          </a:p>
        </p:txBody>
      </p:sp>
      <p:sp>
        <p:nvSpPr>
          <p:cNvPr id="81923" name="Rectangle 3"/>
          <p:cNvSpPr>
            <a:spLocks noGrp="1" noChangeArrowheads="1"/>
          </p:cNvSpPr>
          <p:nvPr>
            <p:ph type="body" idx="1"/>
          </p:nvPr>
        </p:nvSpPr>
        <p:spPr>
          <a:xfrm>
            <a:off x="457200" y="1828800"/>
            <a:ext cx="8077200" cy="4343400"/>
          </a:xfrm>
          <a:ln/>
        </p:spPr>
        <p:txBody>
          <a:bodyPr/>
          <a:lstStyle/>
          <a:p>
            <a:pPr>
              <a:lnSpc>
                <a:spcPct val="90000"/>
              </a:lnSpc>
            </a:pPr>
            <a:r>
              <a:rPr lang="en-US" altLang="zh-TW" sz="2800" dirty="0">
                <a:ea typeface="新細明體" charset="-120"/>
              </a:rPr>
              <a:t>The NAIC data, which I have in some detail, suggests some potential problems:</a:t>
            </a:r>
          </a:p>
          <a:p>
            <a:pPr lvl="1">
              <a:lnSpc>
                <a:spcPct val="90000"/>
              </a:lnSpc>
            </a:pPr>
            <a:r>
              <a:rPr lang="en-US" altLang="zh-TW" sz="2400" dirty="0">
                <a:ea typeface="新細明體" charset="-120"/>
              </a:rPr>
              <a:t>In each of the years some 100 companies (about 4 percent) have zero </a:t>
            </a:r>
            <a:r>
              <a:rPr lang="en-US" altLang="zh-TW" sz="2400" b="1" dirty="0">
                <a:ea typeface="新細明體" charset="-120"/>
              </a:rPr>
              <a:t>written, earned, and direct premiums</a:t>
            </a:r>
            <a:r>
              <a:rPr lang="en-US" altLang="zh-TW" sz="2400" dirty="0">
                <a:ea typeface="新細明體" charset="-120"/>
              </a:rPr>
              <a:t> , they account for less than 0.2 percent of industry assets.</a:t>
            </a:r>
          </a:p>
          <a:p>
            <a:pPr lvl="1">
              <a:lnSpc>
                <a:spcPct val="90000"/>
              </a:lnSpc>
            </a:pPr>
            <a:r>
              <a:rPr lang="en-US" altLang="zh-TW" sz="2400" dirty="0">
                <a:ea typeface="新細明體" charset="-120"/>
              </a:rPr>
              <a:t>Companies with zero </a:t>
            </a:r>
            <a:r>
              <a:rPr lang="en-US" altLang="zh-TW" sz="2400" b="1" dirty="0">
                <a:ea typeface="新細明體" charset="-120"/>
              </a:rPr>
              <a:t>net premium written</a:t>
            </a:r>
            <a:r>
              <a:rPr lang="en-US" altLang="zh-TW" sz="2400" dirty="0">
                <a:ea typeface="新細明體" charset="-120"/>
              </a:rPr>
              <a:t> in any given year account for 4.9 to 22.1 percent of the total assets of insurance companies in the NAIC data.</a:t>
            </a:r>
          </a:p>
          <a:p>
            <a:pPr lvl="1">
              <a:lnSpc>
                <a:spcPct val="90000"/>
              </a:lnSpc>
            </a:pPr>
            <a:r>
              <a:rPr lang="en-US" altLang="zh-TW" sz="2400" dirty="0">
                <a:ea typeface="新細明體" charset="-120"/>
              </a:rPr>
              <a:t>The largest such company in any given year accounts for 3.5 to 4.3 percent of the total assets and reinsures all its business</a:t>
            </a:r>
            <a:r>
              <a:rPr lang="en-US" altLang="zh-TW" sz="2400" dirty="0" smtClean="0">
                <a:ea typeface="新細明體" charset="-120"/>
              </a:rPr>
              <a:t>.</a:t>
            </a:r>
            <a:endParaRPr lang="en-US" altLang="zh-TW" sz="2400" dirty="0">
              <a:ea typeface="新細明體" charset="-120"/>
            </a:endParaRPr>
          </a:p>
          <a:p>
            <a:pPr>
              <a:lnSpc>
                <a:spcPct val="90000"/>
              </a:lnSpc>
            </a:pPr>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6423849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FC692038-AEA6-4457-8A36-A3C0F55FF60A}" type="slidenum">
              <a:rPr lang="en-US" altLang="zh-TW" smtClean="0"/>
              <a:pPr/>
              <a:t>29</a:t>
            </a:fld>
            <a:endParaRPr lang="en-US" altLang="zh-TW" dirty="0"/>
          </a:p>
        </p:txBody>
      </p:sp>
      <p:sp>
        <p:nvSpPr>
          <p:cNvPr id="82946" name="Rectangle 2"/>
          <p:cNvSpPr>
            <a:spLocks noGrp="1" noChangeArrowheads="1"/>
          </p:cNvSpPr>
          <p:nvPr>
            <p:ph type="title"/>
          </p:nvPr>
        </p:nvSpPr>
        <p:spPr/>
        <p:txBody>
          <a:bodyPr/>
          <a:lstStyle/>
          <a:p>
            <a:r>
              <a:rPr lang="en-US" altLang="zh-TW">
                <a:ea typeface="新細明體" charset="-120"/>
              </a:rPr>
              <a:t>More Potential Problems</a:t>
            </a:r>
          </a:p>
        </p:txBody>
      </p:sp>
      <p:sp>
        <p:nvSpPr>
          <p:cNvPr id="82947" name="Rectangle 3"/>
          <p:cNvSpPr>
            <a:spLocks noGrp="1" noChangeArrowheads="1"/>
          </p:cNvSpPr>
          <p:nvPr>
            <p:ph type="body" idx="1"/>
          </p:nvPr>
        </p:nvSpPr>
        <p:spPr>
          <a:xfrm>
            <a:off x="457200" y="1828800"/>
            <a:ext cx="8077200" cy="4343400"/>
          </a:xfrm>
          <a:ln/>
        </p:spPr>
        <p:txBody>
          <a:bodyPr/>
          <a:lstStyle/>
          <a:p>
            <a:r>
              <a:rPr lang="en-US" altLang="zh-TW" sz="2800" dirty="0">
                <a:ea typeface="新細明體" charset="-120"/>
              </a:rPr>
              <a:t>For the period covered a number of companies (15 to 67 in individual years) have gross financial assets (liquid financial assets plus investment in affiliated companies) in excess of admitted </a:t>
            </a:r>
            <a:r>
              <a:rPr lang="en-US" altLang="zh-TW" sz="2800" dirty="0" smtClean="0">
                <a:ea typeface="新細明體" charset="-120"/>
              </a:rPr>
              <a:t>financial assets</a:t>
            </a:r>
            <a:r>
              <a:rPr lang="en-US" altLang="zh-TW" sz="2800" dirty="0">
                <a:ea typeface="新細明體" charset="-120"/>
              </a:rPr>
              <a:t>. </a:t>
            </a:r>
          </a:p>
          <a:p>
            <a:pPr lvl="1"/>
            <a:r>
              <a:rPr lang="en-US" altLang="zh-TW" sz="2400" dirty="0">
                <a:ea typeface="新細明體" charset="-120"/>
              </a:rPr>
              <a:t>The largest ratios of gross financial assets to admitted assets for the aggregate of these companies in the year ranges from 1.4 to 2.3.</a:t>
            </a:r>
          </a:p>
          <a:p>
            <a:pPr lvl="1"/>
            <a:r>
              <a:rPr lang="en-US" altLang="zh-TW" sz="2400" dirty="0" smtClean="0">
                <a:ea typeface="新細明體" charset="-120"/>
              </a:rPr>
              <a:t>According to the NAIC staff, these </a:t>
            </a:r>
            <a:r>
              <a:rPr lang="en-US" altLang="zh-TW" sz="2400" dirty="0">
                <a:ea typeface="新細明體" charset="-120"/>
              </a:rPr>
              <a:t>companies are small and typically have negative agents’ balances.</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37942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 cover more than that we would have to know</a:t>
            </a:r>
            <a:endParaRPr lang="en-US" dirty="0"/>
          </a:p>
        </p:txBody>
      </p:sp>
      <p:sp>
        <p:nvSpPr>
          <p:cNvPr id="3" name="Content Placeholder 2"/>
          <p:cNvSpPr>
            <a:spLocks noGrp="1"/>
          </p:cNvSpPr>
          <p:nvPr>
            <p:ph idx="1"/>
          </p:nvPr>
        </p:nvSpPr>
        <p:spPr/>
        <p:txBody>
          <a:bodyPr/>
          <a:lstStyle/>
          <a:p>
            <a:r>
              <a:rPr lang="en-US" dirty="0" smtClean="0"/>
              <a:t>How does an insurer account for a loss</a:t>
            </a:r>
          </a:p>
          <a:p>
            <a:pPr lvl="1"/>
            <a:r>
              <a:rPr lang="en-US" dirty="0" smtClean="0"/>
              <a:t>incurred in Thailand </a:t>
            </a:r>
          </a:p>
          <a:p>
            <a:pPr lvl="1"/>
            <a:r>
              <a:rPr lang="en-US" dirty="0" smtClean="0"/>
              <a:t>caused by a product manufactured in in China </a:t>
            </a:r>
          </a:p>
          <a:p>
            <a:pPr lvl="1"/>
            <a:r>
              <a:rPr lang="en-US" dirty="0" smtClean="0"/>
              <a:t>sold by a distributor in Germany and </a:t>
            </a:r>
          </a:p>
          <a:p>
            <a:pPr lvl="1"/>
            <a:r>
              <a:rPr lang="en-US" dirty="0" smtClean="0"/>
              <a:t>produced by a U.S. </a:t>
            </a:r>
            <a:r>
              <a:rPr lang="en-US" smtClean="0"/>
              <a:t>company </a:t>
            </a:r>
          </a:p>
          <a:p>
            <a:pPr lvl="1"/>
            <a:r>
              <a:rPr lang="en-US" smtClean="0"/>
              <a:t>domiciled </a:t>
            </a:r>
            <a:r>
              <a:rPr lang="en-US" dirty="0" smtClean="0"/>
              <a:t>in Vermont</a:t>
            </a:r>
          </a:p>
          <a:p>
            <a:r>
              <a:rPr lang="en-US" dirty="0" smtClean="0"/>
              <a:t>That negotiated a policy with a 10 million dollar aggregate deductible.</a:t>
            </a:r>
            <a:endParaRPr lang="en-US" dirty="0"/>
          </a:p>
          <a:p>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a:t>
            </a:fld>
            <a:endParaRPr lang="en-US" dirty="0"/>
          </a:p>
        </p:txBody>
      </p:sp>
    </p:spTree>
    <p:extLst>
      <p:ext uri="{BB962C8B-B14F-4D97-AF65-F5344CB8AC3E}">
        <p14:creationId xmlns:p14="http://schemas.microsoft.com/office/powerpoint/2010/main" val="18481236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05EC6D2C-8497-4DEE-8432-A554EBA04DD2}" type="slidenum">
              <a:rPr lang="en-US" altLang="zh-TW" smtClean="0"/>
              <a:pPr/>
              <a:t>30</a:t>
            </a:fld>
            <a:endParaRPr lang="en-US" altLang="zh-TW" dirty="0"/>
          </a:p>
        </p:txBody>
      </p:sp>
      <p:sp>
        <p:nvSpPr>
          <p:cNvPr id="78850" name="Rectangle 2"/>
          <p:cNvSpPr>
            <a:spLocks noGrp="1" noChangeArrowheads="1"/>
          </p:cNvSpPr>
          <p:nvPr>
            <p:ph type="title"/>
          </p:nvPr>
        </p:nvSpPr>
        <p:spPr/>
        <p:txBody>
          <a:bodyPr/>
          <a:lstStyle/>
          <a:p>
            <a:r>
              <a:rPr lang="en-US" altLang="zh-TW">
                <a:ea typeface="新細明體" charset="-120"/>
              </a:rPr>
              <a:t>Some comments</a:t>
            </a:r>
          </a:p>
        </p:txBody>
      </p:sp>
      <p:sp>
        <p:nvSpPr>
          <p:cNvPr id="78851" name="Rectangle 3"/>
          <p:cNvSpPr>
            <a:spLocks noGrp="1" noChangeArrowheads="1"/>
          </p:cNvSpPr>
          <p:nvPr>
            <p:ph type="body" idx="1"/>
          </p:nvPr>
        </p:nvSpPr>
        <p:spPr>
          <a:ln/>
        </p:spPr>
        <p:txBody>
          <a:bodyPr>
            <a:normAutofit lnSpcReduction="10000"/>
          </a:bodyPr>
          <a:lstStyle/>
          <a:p>
            <a:r>
              <a:rPr lang="en-US" altLang="zh-TW" sz="2800" dirty="0">
                <a:ea typeface="新細明體" charset="-120"/>
              </a:rPr>
              <a:t>The data are generally consistent but suggest that there are problems in comprehensiveness.</a:t>
            </a:r>
          </a:p>
          <a:p>
            <a:r>
              <a:rPr lang="en-US" altLang="zh-TW" sz="2800" dirty="0">
                <a:ea typeface="新細明體" charset="-120"/>
              </a:rPr>
              <a:t>The fact that the number of companies in Best’s </a:t>
            </a:r>
            <a:r>
              <a:rPr lang="en-US" altLang="zh-TW" sz="2800" i="1" dirty="0">
                <a:ea typeface="新細明體" charset="-120"/>
              </a:rPr>
              <a:t>A&amp;A</a:t>
            </a:r>
            <a:r>
              <a:rPr lang="en-US" altLang="zh-TW" sz="2800" dirty="0">
                <a:ea typeface="新細明體" charset="-120"/>
              </a:rPr>
              <a:t> is occasionally lower than that in the </a:t>
            </a:r>
            <a:r>
              <a:rPr lang="en-US" altLang="zh-TW" sz="2800" dirty="0" err="1">
                <a:ea typeface="新細明體" charset="-120"/>
              </a:rPr>
              <a:t>KeyGuide</a:t>
            </a:r>
            <a:r>
              <a:rPr lang="en-US" altLang="zh-TW" sz="2800" dirty="0">
                <a:ea typeface="新細明體" charset="-120"/>
              </a:rPr>
              <a:t> is of particular concern. It implies that the </a:t>
            </a:r>
            <a:r>
              <a:rPr lang="en-US" altLang="zh-TW" sz="2800" i="1" dirty="0">
                <a:ea typeface="新細明體" charset="-120"/>
              </a:rPr>
              <a:t>A&amp;A</a:t>
            </a:r>
            <a:r>
              <a:rPr lang="en-US" altLang="zh-TW" sz="2800" dirty="0">
                <a:ea typeface="新細明體" charset="-120"/>
              </a:rPr>
              <a:t> data sometimes omit individual insurers.</a:t>
            </a:r>
          </a:p>
          <a:p>
            <a:r>
              <a:rPr lang="en-US" altLang="zh-TW" sz="2800" dirty="0">
                <a:ea typeface="新細明體" charset="-120"/>
              </a:rPr>
              <a:t>This arises because some insurers did not report their data on a timely basis</a:t>
            </a:r>
            <a:r>
              <a:rPr lang="en-US" altLang="zh-TW" sz="2800" dirty="0" smtClean="0">
                <a:ea typeface="新細明體" charset="-120"/>
              </a:rPr>
              <a:t>.</a:t>
            </a:r>
          </a:p>
          <a:p>
            <a:r>
              <a:rPr lang="en-US" altLang="zh-TW" sz="2800" dirty="0" smtClean="0">
                <a:ea typeface="新細明體" charset="-120"/>
              </a:rPr>
              <a:t>In turn that implies the Best is still providing ratings for insurers that have not submitted data.</a:t>
            </a:r>
          </a:p>
          <a:p>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2868256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found that of special concern</a:t>
            </a:r>
            <a:endParaRPr lang="en-US" dirty="0"/>
          </a:p>
        </p:txBody>
      </p:sp>
      <p:sp>
        <p:nvSpPr>
          <p:cNvPr id="3" name="Content Placeholder 2"/>
          <p:cNvSpPr>
            <a:spLocks noGrp="1"/>
          </p:cNvSpPr>
          <p:nvPr>
            <p:ph idx="1"/>
          </p:nvPr>
        </p:nvSpPr>
        <p:spPr/>
        <p:txBody>
          <a:bodyPr>
            <a:normAutofit lnSpcReduction="10000"/>
          </a:bodyPr>
          <a:lstStyle/>
          <a:p>
            <a:r>
              <a:rPr lang="en-US" dirty="0" smtClean="0"/>
              <a:t>My working hypothesis is that companies that are in trouble will tend to skip reporting to Best and seek waivers from the regulators from filing with the NAIC.</a:t>
            </a:r>
          </a:p>
          <a:p>
            <a:r>
              <a:rPr lang="en-US" dirty="0" smtClean="0"/>
              <a:t>The only way I could think of testing that hypothesis with the available data was to examine the relation between the change in the number of companies reporting and the major components of income.</a:t>
            </a:r>
          </a:p>
          <a:p>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31</a:t>
            </a:fld>
            <a:endParaRPr lang="en-US" dirty="0"/>
          </a:p>
        </p:txBody>
      </p:sp>
    </p:spTree>
    <p:extLst>
      <p:ext uri="{BB962C8B-B14F-4D97-AF65-F5344CB8AC3E}">
        <p14:creationId xmlns:p14="http://schemas.microsoft.com/office/powerpoint/2010/main" val="475599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t>
            </a:r>
            <a:r>
              <a:rPr lang="en-US" dirty="0"/>
              <a:t>used as a model</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304800" y="1600200"/>
                <a:ext cx="8534400" cy="4525963"/>
              </a:xfrm>
            </p:spPr>
            <p:txBody>
              <a:bodyPr>
                <a:normAutofit fontScale="77500" lnSpcReduction="20000"/>
              </a:bodyPr>
              <a:lstStyle/>
              <a:p>
                <a:pPr marL="0" indent="0">
                  <a:buNone/>
                </a:pPr>
                <a14:m>
                  <m:oMathPara xmlns:m="http://schemas.openxmlformats.org/officeDocument/2006/math">
                    <m:oMathParaPr>
                      <m:jc m:val="left"/>
                    </m:oMathParaPr>
                    <m:oMath xmlns:m="http://schemas.openxmlformats.org/officeDocument/2006/math">
                      <m:f>
                        <m:fPr>
                          <m:ctrlPr>
                            <a:rPr lang="en-US" sz="2800" i="1" smtClean="0">
                              <a:latin typeface="Cambria Math"/>
                            </a:rPr>
                          </m:ctrlPr>
                        </m:fPr>
                        <m:num>
                          <m:r>
                            <a:rPr lang="en-US" sz="2800" i="1" smtClean="0">
                              <a:latin typeface="Cambria Math"/>
                              <a:ea typeface="Cambria Math"/>
                            </a:rPr>
                            <m:t>𝑁</m:t>
                          </m:r>
                          <m:d>
                            <m:dPr>
                              <m:ctrlPr>
                                <a:rPr lang="en-US" sz="2800" i="1">
                                  <a:latin typeface="Cambria Math"/>
                                  <a:ea typeface="Cambria Math"/>
                                </a:rPr>
                              </m:ctrlPr>
                            </m:dPr>
                            <m:e>
                              <m:r>
                                <a:rPr lang="en-US" sz="2800" i="1">
                                  <a:latin typeface="Cambria Math"/>
                                  <a:ea typeface="Cambria Math"/>
                                </a:rPr>
                                <m:t>𝑡</m:t>
                              </m:r>
                              <m:r>
                                <a:rPr lang="en-US" sz="2800" b="0" i="1" smtClean="0">
                                  <a:latin typeface="Cambria Math"/>
                                  <a:ea typeface="Cambria Math"/>
                                </a:rPr>
                                <m:t>+1</m:t>
                              </m:r>
                            </m:e>
                          </m:d>
                          <m:r>
                            <a:rPr lang="en-US" sz="2800" i="1">
                              <a:latin typeface="Cambria Math"/>
                              <a:ea typeface="Cambria Math"/>
                            </a:rPr>
                            <m:t>−</m:t>
                          </m:r>
                          <m:r>
                            <a:rPr lang="en-US" sz="2800" i="1">
                              <a:latin typeface="Cambria Math"/>
                              <a:ea typeface="Cambria Math"/>
                            </a:rPr>
                            <m:t>𝑁</m:t>
                          </m:r>
                          <m:r>
                            <a:rPr lang="en-US" sz="2800" i="1">
                              <a:latin typeface="Cambria Math"/>
                              <a:ea typeface="Cambria Math"/>
                            </a:rPr>
                            <m:t>(</m:t>
                          </m:r>
                          <m:r>
                            <a:rPr lang="en-US" sz="2800" i="1">
                              <a:latin typeface="Cambria Math"/>
                              <a:ea typeface="Cambria Math"/>
                            </a:rPr>
                            <m:t>𝑡</m:t>
                          </m:r>
                          <m:r>
                            <a:rPr lang="en-US" sz="2800" i="1">
                              <a:latin typeface="Cambria Math"/>
                              <a:ea typeface="Cambria Math"/>
                            </a:rPr>
                            <m:t>)</m:t>
                          </m:r>
                        </m:num>
                        <m:den>
                          <m:r>
                            <a:rPr lang="en-US" sz="2800" i="1">
                              <a:latin typeface="Cambria Math"/>
                            </a:rPr>
                            <m:t>𝑁</m:t>
                          </m:r>
                          <m:r>
                            <a:rPr lang="en-US" sz="2800" i="1">
                              <a:latin typeface="Cambria Math"/>
                            </a:rPr>
                            <m:t>(</m:t>
                          </m:r>
                          <m:r>
                            <a:rPr lang="en-US" sz="2800" i="1">
                              <a:latin typeface="Cambria Math"/>
                            </a:rPr>
                            <m:t>𝑡</m:t>
                          </m:r>
                          <m:r>
                            <a:rPr lang="en-US" sz="2800" i="1">
                              <a:latin typeface="Cambria Math"/>
                            </a:rPr>
                            <m:t>)</m:t>
                          </m:r>
                        </m:den>
                      </m:f>
                      <m:r>
                        <a:rPr lang="en-US" sz="2800" b="0" i="1" smtClean="0">
                          <a:latin typeface="Cambria Math"/>
                        </a:rPr>
                        <m:t> </m:t>
                      </m:r>
                      <m:r>
                        <a:rPr lang="en-US" sz="2800" i="1">
                          <a:latin typeface="Cambria Math"/>
                        </a:rPr>
                        <m:t>=</m:t>
                      </m:r>
                      <m:r>
                        <a:rPr lang="en-US" sz="2800" i="1">
                          <a:latin typeface="Cambria Math"/>
                        </a:rPr>
                        <m:t>𝑎</m:t>
                      </m:r>
                      <m:r>
                        <a:rPr lang="en-US" sz="2800" i="1">
                          <a:latin typeface="Cambria Math"/>
                        </a:rPr>
                        <m:t>+</m:t>
                      </m:r>
                      <m:r>
                        <a:rPr lang="en-US" sz="2800" b="0" i="1" smtClean="0">
                          <a:latin typeface="Cambria Math"/>
                        </a:rPr>
                        <m:t>𝑏𝑈</m:t>
                      </m:r>
                      <m:d>
                        <m:dPr>
                          <m:ctrlPr>
                            <a:rPr lang="en-US" sz="2800" b="0" i="1" smtClean="0">
                              <a:latin typeface="Cambria Math"/>
                            </a:rPr>
                          </m:ctrlPr>
                        </m:dPr>
                        <m:e>
                          <m:r>
                            <a:rPr lang="en-US" sz="2800" b="0" i="1" smtClean="0">
                              <a:latin typeface="Cambria Math"/>
                            </a:rPr>
                            <m:t>𝑡</m:t>
                          </m:r>
                        </m:e>
                      </m:d>
                      <m:r>
                        <a:rPr lang="en-US" sz="2800" b="0" i="1" smtClean="0">
                          <a:latin typeface="Cambria Math"/>
                        </a:rPr>
                        <m:t>+</m:t>
                      </m:r>
                      <m:r>
                        <a:rPr lang="en-US" sz="2800" b="0" i="1" smtClean="0">
                          <a:latin typeface="Cambria Math"/>
                        </a:rPr>
                        <m:t>𝑐</m:t>
                      </m:r>
                      <m:sSub>
                        <m:sSubPr>
                          <m:ctrlPr>
                            <a:rPr lang="en-US" sz="2800" i="1">
                              <a:latin typeface="Cambria Math"/>
                            </a:rPr>
                          </m:ctrlPr>
                        </m:sSubPr>
                        <m:e>
                          <m:r>
                            <a:rPr lang="en-US" sz="2800" i="1">
                              <a:latin typeface="Cambria Math"/>
                            </a:rPr>
                            <m:t>𝑓</m:t>
                          </m:r>
                        </m:e>
                        <m:sub>
                          <m:r>
                            <a:rPr lang="en-US" sz="2800" i="1">
                              <a:latin typeface="Cambria Math"/>
                            </a:rPr>
                            <m:t>𝑠</m:t>
                          </m:r>
                        </m:sub>
                      </m:sSub>
                      <m:d>
                        <m:dPr>
                          <m:ctrlPr>
                            <a:rPr lang="en-US" sz="2800" i="1">
                              <a:latin typeface="Cambria Math"/>
                            </a:rPr>
                          </m:ctrlPr>
                        </m:dPr>
                        <m:e>
                          <m:r>
                            <a:rPr lang="en-US" sz="2800" i="1">
                              <a:latin typeface="Cambria Math"/>
                            </a:rPr>
                            <m:t>𝑡</m:t>
                          </m:r>
                        </m:e>
                      </m:d>
                      <m:sSub>
                        <m:sSubPr>
                          <m:ctrlPr>
                            <a:rPr lang="en-US" sz="2800" i="1">
                              <a:latin typeface="Cambria Math"/>
                            </a:rPr>
                          </m:ctrlPr>
                        </m:sSubPr>
                        <m:e>
                          <m:r>
                            <a:rPr lang="en-US" sz="2800" i="1">
                              <a:latin typeface="Cambria Math"/>
                            </a:rPr>
                            <m:t>𝑅</m:t>
                          </m:r>
                        </m:e>
                        <m:sub>
                          <m:r>
                            <a:rPr lang="en-US" sz="2800" i="1">
                              <a:latin typeface="Cambria Math"/>
                            </a:rPr>
                            <m:t>𝑠</m:t>
                          </m:r>
                        </m:sub>
                      </m:sSub>
                      <m:d>
                        <m:dPr>
                          <m:ctrlPr>
                            <a:rPr lang="en-US" sz="2800" i="1">
                              <a:latin typeface="Cambria Math"/>
                            </a:rPr>
                          </m:ctrlPr>
                        </m:dPr>
                        <m:e>
                          <m:r>
                            <a:rPr lang="en-US" sz="2800" i="1">
                              <a:latin typeface="Cambria Math"/>
                            </a:rPr>
                            <m:t>𝑡</m:t>
                          </m:r>
                        </m:e>
                      </m:d>
                      <m:r>
                        <a:rPr lang="en-US" sz="2800" i="1">
                          <a:latin typeface="Cambria Math"/>
                        </a:rPr>
                        <m:t>+</m:t>
                      </m:r>
                      <m:r>
                        <a:rPr lang="en-US" sz="2800" b="0" i="1" smtClean="0">
                          <a:latin typeface="Cambria Math"/>
                        </a:rPr>
                        <m:t>𝑑</m:t>
                      </m:r>
                      <m:d>
                        <m:dPr>
                          <m:ctrlPr>
                            <a:rPr lang="en-US" sz="2800" i="1">
                              <a:latin typeface="Cambria Math"/>
                            </a:rPr>
                          </m:ctrlPr>
                        </m:dPr>
                        <m:e>
                          <m:r>
                            <a:rPr lang="en-US" sz="2800" i="1">
                              <a:latin typeface="Cambria Math"/>
                            </a:rPr>
                            <m:t>1−</m:t>
                          </m:r>
                          <m:sSub>
                            <m:sSubPr>
                              <m:ctrlPr>
                                <a:rPr lang="en-US" sz="2800" i="1">
                                  <a:latin typeface="Cambria Math"/>
                                </a:rPr>
                              </m:ctrlPr>
                            </m:sSubPr>
                            <m:e>
                              <m:r>
                                <a:rPr lang="en-US" sz="2800" i="1">
                                  <a:latin typeface="Cambria Math"/>
                                </a:rPr>
                                <m:t>𝑓</m:t>
                              </m:r>
                            </m:e>
                            <m:sub>
                              <m:r>
                                <a:rPr lang="en-US" sz="2800" i="1">
                                  <a:latin typeface="Cambria Math"/>
                                </a:rPr>
                                <m:t>𝑠</m:t>
                              </m:r>
                            </m:sub>
                          </m:sSub>
                          <m:d>
                            <m:dPr>
                              <m:ctrlPr>
                                <a:rPr lang="en-US" sz="2800" i="1">
                                  <a:latin typeface="Cambria Math"/>
                                </a:rPr>
                              </m:ctrlPr>
                            </m:dPr>
                            <m:e>
                              <m:r>
                                <a:rPr lang="en-US" sz="2800" i="1">
                                  <a:latin typeface="Cambria Math"/>
                                </a:rPr>
                                <m:t>𝑡</m:t>
                              </m:r>
                            </m:e>
                          </m:d>
                        </m:e>
                      </m:d>
                      <m:sSub>
                        <m:sSubPr>
                          <m:ctrlPr>
                            <a:rPr lang="en-US" sz="2800" i="1">
                              <a:latin typeface="Cambria Math"/>
                            </a:rPr>
                          </m:ctrlPr>
                        </m:sSubPr>
                        <m:e>
                          <m:r>
                            <a:rPr lang="en-US" sz="2800" i="1">
                              <a:latin typeface="Cambria Math"/>
                            </a:rPr>
                            <m:t>𝑟</m:t>
                          </m:r>
                        </m:e>
                        <m:sub>
                          <m:r>
                            <a:rPr lang="en-US" sz="2800" i="1">
                              <a:latin typeface="Cambria Math"/>
                            </a:rPr>
                            <m:t>𝑇</m:t>
                          </m:r>
                        </m:sub>
                      </m:sSub>
                      <m:d>
                        <m:dPr>
                          <m:ctrlPr>
                            <a:rPr lang="en-US" sz="2800" i="1" smtClean="0">
                              <a:latin typeface="Cambria Math"/>
                            </a:rPr>
                          </m:ctrlPr>
                        </m:dPr>
                        <m:e>
                          <m:r>
                            <a:rPr lang="en-US" sz="2800" b="0" i="1" smtClean="0">
                              <a:latin typeface="Cambria Math"/>
                            </a:rPr>
                            <m:t>𝑡</m:t>
                          </m:r>
                        </m:e>
                      </m:d>
                    </m:oMath>
                  </m:oMathPara>
                </a14:m>
                <a:endParaRPr lang="en-US" sz="2800" dirty="0" smtClean="0"/>
              </a:p>
              <a:p>
                <a:endParaRPr lang="en-US" sz="2600" dirty="0" smtClean="0"/>
              </a:p>
              <a:p>
                <a:r>
                  <a:rPr lang="en-US" sz="2600" dirty="0" smtClean="0"/>
                  <a:t>where </a:t>
                </a:r>
              </a:p>
              <a:p>
                <a:pPr lvl="1"/>
                <a14:m>
                  <m:oMath xmlns:m="http://schemas.openxmlformats.org/officeDocument/2006/math">
                    <m:r>
                      <a:rPr lang="en-US" i="1">
                        <a:latin typeface="Cambria Math"/>
                      </a:rPr>
                      <m:t>𝑁</m:t>
                    </m:r>
                    <m:r>
                      <a:rPr lang="en-US" i="1">
                        <a:latin typeface="Cambria Math"/>
                      </a:rPr>
                      <m:t>(</m:t>
                    </m:r>
                    <m:r>
                      <a:rPr lang="en-US" i="1">
                        <a:latin typeface="Cambria Math"/>
                      </a:rPr>
                      <m:t>𝑡</m:t>
                    </m:r>
                    <m:r>
                      <a:rPr lang="en-US" i="1">
                        <a:latin typeface="Cambria Math"/>
                      </a:rPr>
                      <m:t>)</m:t>
                    </m:r>
                  </m:oMath>
                </a14:m>
                <a:r>
                  <a:rPr lang="en-US" dirty="0" smtClean="0"/>
                  <a:t>  is the number of companies included in year </a:t>
                </a:r>
                <a14:m>
                  <m:oMath xmlns:m="http://schemas.openxmlformats.org/officeDocument/2006/math">
                    <m:r>
                      <a:rPr lang="en-US" i="1">
                        <a:latin typeface="Cambria Math"/>
                      </a:rPr>
                      <m:t>𝑡</m:t>
                    </m:r>
                  </m:oMath>
                </a14:m>
                <a:r>
                  <a:rPr lang="en-US" dirty="0" smtClean="0"/>
                  <a:t>, </a:t>
                </a:r>
              </a:p>
              <a:p>
                <a:pPr lvl="1"/>
                <a:endParaRPr lang="en-US" dirty="0" smtClean="0"/>
              </a:p>
              <a:p>
                <a:pPr lvl="1">
                  <a:spcBef>
                    <a:spcPts val="0"/>
                  </a:spcBef>
                </a:pPr>
                <a14:m>
                  <m:oMath xmlns:m="http://schemas.openxmlformats.org/officeDocument/2006/math">
                    <m:r>
                      <a:rPr lang="en-US" i="1">
                        <a:latin typeface="Cambria Math"/>
                      </a:rPr>
                      <m:t>𝑈</m:t>
                    </m:r>
                    <m:d>
                      <m:dPr>
                        <m:ctrlPr>
                          <a:rPr lang="en-US" i="1">
                            <a:latin typeface="Cambria Math"/>
                          </a:rPr>
                        </m:ctrlPr>
                      </m:dPr>
                      <m:e>
                        <m:r>
                          <a:rPr lang="en-US" i="1">
                            <a:latin typeface="Cambria Math"/>
                          </a:rPr>
                          <m:t>𝑡</m:t>
                        </m:r>
                      </m:e>
                    </m:d>
                  </m:oMath>
                </a14:m>
                <a:r>
                  <a:rPr lang="en-US" i="1" dirty="0" smtClean="0">
                    <a:latin typeface="Cambria Math"/>
                  </a:rPr>
                  <a:t>   </a:t>
                </a:r>
                <a:r>
                  <a:rPr lang="en-US" dirty="0" smtClean="0"/>
                  <a:t>is the underwriting profit margin before dividends to</a:t>
                </a:r>
              </a:p>
              <a:p>
                <a:pPr marL="457200" lvl="1" indent="0">
                  <a:spcBef>
                    <a:spcPts val="0"/>
                  </a:spcBef>
                  <a:buNone/>
                </a:pPr>
                <a:r>
                  <a:rPr lang="en-US" dirty="0"/>
                  <a:t> </a:t>
                </a:r>
                <a:r>
                  <a:rPr lang="en-US" dirty="0" smtClean="0"/>
                  <a:t>             policyholders</a:t>
                </a:r>
              </a:p>
              <a:p>
                <a:pPr lvl="1"/>
                <a14:m>
                  <m:oMath xmlns:m="http://schemas.openxmlformats.org/officeDocument/2006/math">
                    <m:sSub>
                      <m:sSubPr>
                        <m:ctrlPr>
                          <a:rPr lang="en-US" i="1">
                            <a:latin typeface="Cambria Math"/>
                          </a:rPr>
                        </m:ctrlPr>
                      </m:sSubPr>
                      <m:e>
                        <m:r>
                          <a:rPr lang="en-US" i="1">
                            <a:latin typeface="Cambria Math"/>
                          </a:rPr>
                          <m:t>𝑓</m:t>
                        </m:r>
                      </m:e>
                      <m:sub>
                        <m:r>
                          <a:rPr lang="en-US" i="1">
                            <a:latin typeface="Cambria Math"/>
                          </a:rPr>
                          <m:t>𝑠</m:t>
                        </m:r>
                      </m:sub>
                    </m:sSub>
                    <m:d>
                      <m:dPr>
                        <m:ctrlPr>
                          <a:rPr lang="en-US" i="1">
                            <a:latin typeface="Cambria Math"/>
                          </a:rPr>
                        </m:ctrlPr>
                      </m:dPr>
                      <m:e>
                        <m:r>
                          <a:rPr lang="en-US" i="1">
                            <a:latin typeface="Cambria Math"/>
                          </a:rPr>
                          <m:t>𝑡</m:t>
                        </m:r>
                      </m:e>
                    </m:d>
                  </m:oMath>
                </a14:m>
                <a:r>
                  <a:rPr lang="en-US" dirty="0" smtClean="0"/>
                  <a:t>  is the fraction of industry assets invested in stock</a:t>
                </a:r>
              </a:p>
              <a:p>
                <a:pPr marL="457200" lvl="1" indent="0">
                  <a:buNone/>
                </a:pPr>
                <a:r>
                  <a:rPr lang="en-US" dirty="0" smtClean="0"/>
                  <a:t>              at time </a:t>
                </a:r>
                <a14:m>
                  <m:oMath xmlns:m="http://schemas.openxmlformats.org/officeDocument/2006/math">
                    <m:r>
                      <a:rPr lang="en-US" i="1">
                        <a:latin typeface="Cambria Math"/>
                      </a:rPr>
                      <m:t>𝑡</m:t>
                    </m:r>
                    <m:r>
                      <a:rPr lang="en-US" b="0" i="1" smtClean="0">
                        <a:latin typeface="Cambria Math"/>
                      </a:rPr>
                      <m:t>,</m:t>
                    </m:r>
                  </m:oMath>
                </a14:m>
                <a:endParaRPr lang="en-US" dirty="0" smtClean="0"/>
              </a:p>
              <a:p>
                <a:pPr lvl="1"/>
                <a14:m>
                  <m:oMath xmlns:m="http://schemas.openxmlformats.org/officeDocument/2006/math">
                    <m:sSub>
                      <m:sSubPr>
                        <m:ctrlPr>
                          <a:rPr lang="en-US" i="1">
                            <a:latin typeface="Cambria Math"/>
                          </a:rPr>
                        </m:ctrlPr>
                      </m:sSubPr>
                      <m:e>
                        <m:r>
                          <a:rPr lang="en-US" i="1">
                            <a:latin typeface="Cambria Math"/>
                          </a:rPr>
                          <m:t>𝑅</m:t>
                        </m:r>
                      </m:e>
                      <m:sub>
                        <m:r>
                          <a:rPr lang="en-US" i="1">
                            <a:latin typeface="Cambria Math"/>
                          </a:rPr>
                          <m:t>𝑠</m:t>
                        </m:r>
                      </m:sub>
                    </m:sSub>
                    <m:d>
                      <m:dPr>
                        <m:ctrlPr>
                          <a:rPr lang="en-US" i="1">
                            <a:latin typeface="Cambria Math"/>
                          </a:rPr>
                        </m:ctrlPr>
                      </m:dPr>
                      <m:e>
                        <m:r>
                          <a:rPr lang="en-US" i="1">
                            <a:latin typeface="Cambria Math"/>
                          </a:rPr>
                          <m:t>𝑡</m:t>
                        </m:r>
                      </m:e>
                    </m:d>
                  </m:oMath>
                </a14:m>
                <a:r>
                  <a:rPr lang="en-US" dirty="0" smtClean="0"/>
                  <a:t> is the rate of return on the S&amp;P index at time </a:t>
                </a:r>
                <a14:m>
                  <m:oMath xmlns:m="http://schemas.openxmlformats.org/officeDocument/2006/math">
                    <m:r>
                      <a:rPr lang="en-US" i="1">
                        <a:latin typeface="Cambria Math"/>
                      </a:rPr>
                      <m:t>𝑡</m:t>
                    </m:r>
                  </m:oMath>
                </a14:m>
                <a:r>
                  <a:rPr lang="en-US" dirty="0" smtClean="0"/>
                  <a:t>,</a:t>
                </a:r>
              </a:p>
              <a:p>
                <a:pPr lvl="1"/>
                <a:endParaRPr lang="en-US" dirty="0" smtClean="0"/>
              </a:p>
              <a:p>
                <a:pPr lvl="1">
                  <a:spcBef>
                    <a:spcPts val="0"/>
                  </a:spcBef>
                </a:pPr>
                <a14:m>
                  <m:oMath xmlns:m="http://schemas.openxmlformats.org/officeDocument/2006/math">
                    <m:sSub>
                      <m:sSubPr>
                        <m:ctrlPr>
                          <a:rPr lang="en-US" i="1">
                            <a:latin typeface="Cambria Math"/>
                          </a:rPr>
                        </m:ctrlPr>
                      </m:sSubPr>
                      <m:e>
                        <m:r>
                          <a:rPr lang="en-US" i="1">
                            <a:latin typeface="Cambria Math"/>
                          </a:rPr>
                          <m:t>𝑟</m:t>
                        </m:r>
                      </m:e>
                      <m:sub>
                        <m:r>
                          <a:rPr lang="en-US" i="1">
                            <a:latin typeface="Cambria Math"/>
                          </a:rPr>
                          <m:t>𝑇</m:t>
                        </m:r>
                      </m:sub>
                    </m:sSub>
                    <m:d>
                      <m:dPr>
                        <m:ctrlPr>
                          <a:rPr lang="en-US" i="1">
                            <a:latin typeface="Cambria Math"/>
                          </a:rPr>
                        </m:ctrlPr>
                      </m:dPr>
                      <m:e>
                        <m:r>
                          <a:rPr lang="en-US" i="1">
                            <a:latin typeface="Cambria Math"/>
                          </a:rPr>
                          <m:t>𝑡</m:t>
                        </m:r>
                      </m:e>
                    </m:d>
                  </m:oMath>
                </a14:m>
                <a:r>
                  <a:rPr lang="en-US" dirty="0" smtClean="0"/>
                  <a:t>  is the interest rate on 90-day Treasury notes at </a:t>
                </a:r>
              </a:p>
              <a:p>
                <a:pPr marL="457200" lvl="1" indent="0">
                  <a:spcBef>
                    <a:spcPts val="0"/>
                  </a:spcBef>
                  <a:buNone/>
                </a:pPr>
                <a:r>
                  <a:rPr lang="en-US" dirty="0"/>
                  <a:t> </a:t>
                </a:r>
                <a:r>
                  <a:rPr lang="en-US" dirty="0" smtClean="0"/>
                  <a:t>             time </a:t>
                </a:r>
                <a14:m>
                  <m:oMath xmlns:m="http://schemas.openxmlformats.org/officeDocument/2006/math">
                    <m:r>
                      <a:rPr lang="en-US" i="1">
                        <a:latin typeface="Cambria Math"/>
                      </a:rPr>
                      <m:t>𝑡</m:t>
                    </m:r>
                  </m:oMath>
                </a14:m>
                <a:r>
                  <a:rPr lang="en-US" dirty="0" smtClean="0"/>
                  <a:t>.</a:t>
                </a:r>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304800" y="1600200"/>
                <a:ext cx="8534400" cy="4525963"/>
              </a:xfrm>
              <a:blipFill rotWithShape="1">
                <a:blip r:embed="rId2"/>
                <a:stretch>
                  <a:fillRect l="-571" b="-2022"/>
                </a:stretch>
              </a:blipFill>
            </p:spPr>
            <p:txBody>
              <a:bodyPr/>
              <a:lstStyle/>
              <a:p>
                <a:r>
                  <a:rPr lang="en-US">
                    <a:noFill/>
                  </a:rPr>
                  <a:t> </a:t>
                </a:r>
              </a:p>
            </p:txBody>
          </p:sp>
        </mc:Fallback>
      </mc:AlternateContent>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32</a:t>
            </a:fld>
            <a:endParaRPr lang="en-US" dirty="0"/>
          </a:p>
        </p:txBody>
      </p:sp>
    </p:spTree>
    <p:extLst>
      <p:ext uri="{BB962C8B-B14F-4D97-AF65-F5344CB8AC3E}">
        <p14:creationId xmlns:p14="http://schemas.microsoft.com/office/powerpoint/2010/main" val="2008383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Using data from 1952 to 2001</a:t>
            </a:r>
            <a:endParaRPr lang="en-US" dirty="0"/>
          </a:p>
        </p:txBody>
      </p:sp>
      <p:sp>
        <p:nvSpPr>
          <p:cNvPr id="3" name="Content Placeholder 2"/>
          <p:cNvSpPr>
            <a:spLocks noGrp="1"/>
          </p:cNvSpPr>
          <p:nvPr>
            <p:ph idx="1"/>
          </p:nvPr>
        </p:nvSpPr>
        <p:spPr>
          <a:xfrm>
            <a:off x="457200" y="1304818"/>
            <a:ext cx="8229600" cy="5095982"/>
          </a:xfrm>
        </p:spPr>
        <p:txBody>
          <a:bodyPr>
            <a:normAutofit fontScale="77500" lnSpcReduction="20000"/>
          </a:bodyPr>
          <a:lstStyle/>
          <a:p>
            <a:r>
              <a:rPr lang="en-US" dirty="0" smtClean="0"/>
              <a:t>The results for stock companies were:</a:t>
            </a:r>
          </a:p>
          <a:p>
            <a:endParaRPr lang="en-US" dirty="0" smtClean="0"/>
          </a:p>
          <a:p>
            <a:endParaRPr lang="en-US" dirty="0" smtClean="0"/>
          </a:p>
          <a:p>
            <a:endParaRPr lang="en-US" dirty="0" smtClean="0"/>
          </a:p>
          <a:p>
            <a:pPr marL="0" indent="0">
              <a:buNone/>
            </a:pPr>
            <a:endParaRPr lang="en-US" dirty="0" smtClean="0"/>
          </a:p>
          <a:p>
            <a:pPr marL="0" indent="0">
              <a:buNone/>
            </a:pPr>
            <a:endParaRPr lang="en-US" dirty="0"/>
          </a:p>
          <a:p>
            <a:pPr marL="0" indent="0">
              <a:buNone/>
            </a:pPr>
            <a:r>
              <a:rPr lang="en-US" dirty="0"/>
              <a:t>		</a:t>
            </a:r>
            <a:endParaRPr lang="en-US" dirty="0" smtClean="0"/>
          </a:p>
          <a:p>
            <a:r>
              <a:rPr lang="en-US" dirty="0" smtClean="0"/>
              <a:t>The intercept is not significantly different form zero, as one might expect.</a:t>
            </a:r>
          </a:p>
          <a:p>
            <a:r>
              <a:rPr lang="en-US" dirty="0" smtClean="0"/>
              <a:t>The sign of the other coefficients are consistent with the hypothesis that companies do not report when they are in trouble.</a:t>
            </a:r>
          </a:p>
          <a:p>
            <a:r>
              <a:rPr lang="en-US" dirty="0" smtClean="0"/>
              <a:t>For mutual companies the results were weaker but with the same signs for the  three meaningful coefficients.</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33</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163948049"/>
              </p:ext>
            </p:extLst>
          </p:nvPr>
        </p:nvGraphicFramePr>
        <p:xfrm>
          <a:off x="685800" y="1905000"/>
          <a:ext cx="9448799" cy="1600200"/>
        </p:xfrm>
        <a:graphic>
          <a:graphicData uri="http://schemas.openxmlformats.org/presentationml/2006/ole">
            <mc:AlternateContent xmlns:mc="http://schemas.openxmlformats.org/markup-compatibility/2006">
              <mc:Choice xmlns:v="urn:schemas-microsoft-com:vml" Requires="v">
                <p:oleObj spid="_x0000_s1041" name="Document" r:id="rId4" imgW="5488675" imgH="787520" progId="Word.Document.12">
                  <p:embed/>
                </p:oleObj>
              </mc:Choice>
              <mc:Fallback>
                <p:oleObj name="Document" r:id="rId4" imgW="5488675" imgH="787520" progId="Word.Document.12">
                  <p:embed/>
                  <p:pic>
                    <p:nvPicPr>
                      <p:cNvPr id="0" name=""/>
                      <p:cNvPicPr/>
                      <p:nvPr/>
                    </p:nvPicPr>
                    <p:blipFill>
                      <a:blip r:embed="rId5"/>
                      <a:stretch>
                        <a:fillRect/>
                      </a:stretch>
                    </p:blipFill>
                    <p:spPr>
                      <a:xfrm>
                        <a:off x="685800" y="1905000"/>
                        <a:ext cx="9448799" cy="1600200"/>
                      </a:xfrm>
                      <a:prstGeom prst="rect">
                        <a:avLst/>
                      </a:prstGeom>
                    </p:spPr>
                  </p:pic>
                </p:oleObj>
              </mc:Fallback>
            </mc:AlternateContent>
          </a:graphicData>
        </a:graphic>
      </p:graphicFrame>
    </p:spTree>
    <p:extLst>
      <p:ext uri="{BB962C8B-B14F-4D97-AF65-F5344CB8AC3E}">
        <p14:creationId xmlns:p14="http://schemas.microsoft.com/office/powerpoint/2010/main" val="361085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seems that</a:t>
            </a:r>
            <a:endParaRPr lang="en-US" dirty="0"/>
          </a:p>
        </p:txBody>
      </p:sp>
      <p:sp>
        <p:nvSpPr>
          <p:cNvPr id="3" name="Content Placeholder 2"/>
          <p:cNvSpPr>
            <a:spLocks noGrp="1"/>
          </p:cNvSpPr>
          <p:nvPr>
            <p:ph idx="1"/>
          </p:nvPr>
        </p:nvSpPr>
        <p:spPr/>
        <p:txBody>
          <a:bodyPr/>
          <a:lstStyle/>
          <a:p>
            <a:r>
              <a:rPr lang="en-US" dirty="0" smtClean="0"/>
              <a:t>It is not wise to ignore the effects of self-selection.</a:t>
            </a:r>
          </a:p>
          <a:p>
            <a:r>
              <a:rPr lang="en-US" dirty="0" smtClean="0"/>
              <a:t>Nobody seems to worry about that in the case of companies.</a:t>
            </a:r>
          </a:p>
          <a:p>
            <a:r>
              <a:rPr lang="en-US" dirty="0" smtClean="0"/>
              <a:t>But a great deal of our literature is devoted to self-selection by policyholders.</a:t>
            </a:r>
          </a:p>
          <a:p>
            <a:r>
              <a:rPr lang="en-US" dirty="0" smtClean="0"/>
              <a:t>I do worry, and am actively trying to get data on individual companies that do not file.</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34</a:t>
            </a:fld>
            <a:endParaRPr lang="en-US" dirty="0"/>
          </a:p>
        </p:txBody>
      </p:sp>
    </p:spTree>
    <p:extLst>
      <p:ext uri="{BB962C8B-B14F-4D97-AF65-F5344CB8AC3E}">
        <p14:creationId xmlns:p14="http://schemas.microsoft.com/office/powerpoint/2010/main" val="410218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recent findings</a:t>
            </a:r>
            <a:endParaRPr lang="en-US" dirty="0"/>
          </a:p>
        </p:txBody>
      </p:sp>
      <p:sp>
        <p:nvSpPr>
          <p:cNvPr id="3" name="Content Placeholder 2"/>
          <p:cNvSpPr>
            <a:spLocks noGrp="1"/>
          </p:cNvSpPr>
          <p:nvPr>
            <p:ph idx="1"/>
          </p:nvPr>
        </p:nvSpPr>
        <p:spPr/>
        <p:txBody>
          <a:bodyPr>
            <a:normAutofit lnSpcReduction="10000"/>
          </a:bodyPr>
          <a:lstStyle/>
          <a:p>
            <a:r>
              <a:rPr lang="en-US" dirty="0" smtClean="0"/>
              <a:t>Recent versions of the Best and NAIC data reveal some interesting features:</a:t>
            </a:r>
          </a:p>
          <a:p>
            <a:pPr lvl="1"/>
            <a:r>
              <a:rPr lang="en-US" dirty="0" smtClean="0"/>
              <a:t>Most spelling mistakes in the company information are exactly the same if both.</a:t>
            </a:r>
          </a:p>
          <a:p>
            <a:pPr lvl="1"/>
            <a:r>
              <a:rPr lang="en-US" dirty="0" smtClean="0"/>
              <a:t>I believe that arises because companies now submit the same electronic documents to both but it could also be that they buy each other’s databases.</a:t>
            </a:r>
          </a:p>
          <a:p>
            <a:pPr lvl="1"/>
            <a:r>
              <a:rPr lang="en-US" dirty="0" smtClean="0"/>
              <a:t>A few groups that at classified as P&amp;L by Best and classified as L&amp;H by NAIC.</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35</a:t>
            </a:fld>
            <a:endParaRPr lang="en-US" dirty="0"/>
          </a:p>
        </p:txBody>
      </p:sp>
    </p:spTree>
    <p:extLst>
      <p:ext uri="{BB962C8B-B14F-4D97-AF65-F5344CB8AC3E}">
        <p14:creationId xmlns:p14="http://schemas.microsoft.com/office/powerpoint/2010/main" val="49495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B55FC53D-D833-42E0-950C-47C928955067}" type="slidenum">
              <a:rPr lang="en-US" altLang="zh-TW" smtClean="0"/>
              <a:pPr/>
              <a:t>36</a:t>
            </a:fld>
            <a:endParaRPr lang="en-US" altLang="zh-TW" dirty="0"/>
          </a:p>
        </p:txBody>
      </p:sp>
      <p:sp>
        <p:nvSpPr>
          <p:cNvPr id="63490" name="Rectangle 2"/>
          <p:cNvSpPr>
            <a:spLocks noGrp="1" noChangeArrowheads="1"/>
          </p:cNvSpPr>
          <p:nvPr>
            <p:ph type="title"/>
          </p:nvPr>
        </p:nvSpPr>
        <p:spPr/>
        <p:txBody>
          <a:bodyPr>
            <a:normAutofit/>
          </a:bodyPr>
          <a:lstStyle/>
          <a:p>
            <a:r>
              <a:rPr lang="en-US" altLang="zh-TW" sz="4000" dirty="0">
                <a:ea typeface="新細明體" charset="-120"/>
              </a:rPr>
              <a:t>Worry, worry, worry</a:t>
            </a:r>
          </a:p>
        </p:txBody>
      </p:sp>
      <p:sp>
        <p:nvSpPr>
          <p:cNvPr id="63491" name="Rectangle 3"/>
          <p:cNvSpPr>
            <a:spLocks noGrp="1" noChangeArrowheads="1"/>
          </p:cNvSpPr>
          <p:nvPr>
            <p:ph type="body" idx="1"/>
          </p:nvPr>
        </p:nvSpPr>
        <p:spPr>
          <a:xfrm>
            <a:off x="457200" y="1828800"/>
            <a:ext cx="8153400" cy="4419600"/>
          </a:xfrm>
          <a:ln/>
        </p:spPr>
        <p:txBody>
          <a:bodyPr/>
          <a:lstStyle/>
          <a:p>
            <a:r>
              <a:rPr lang="en-US" altLang="zh-TW" sz="2800" dirty="0">
                <a:ea typeface="新細明體" charset="-120"/>
              </a:rPr>
              <a:t>Private communications with A.M. Best’s have confirmed that failure to report data is a reason for exclusion.</a:t>
            </a:r>
          </a:p>
          <a:p>
            <a:r>
              <a:rPr lang="en-US" altLang="zh-TW" sz="2800" dirty="0">
                <a:ea typeface="新細明體" charset="-120"/>
              </a:rPr>
              <a:t>This is of concern because that makes inclusion in the </a:t>
            </a:r>
            <a:r>
              <a:rPr lang="en-US" altLang="zh-TW" sz="2800" i="1" dirty="0">
                <a:ea typeface="新細明體" charset="-120"/>
              </a:rPr>
              <a:t>A&amp;A</a:t>
            </a:r>
            <a:r>
              <a:rPr lang="en-US" altLang="zh-TW" sz="2800" dirty="0">
                <a:ea typeface="新細明體" charset="-120"/>
              </a:rPr>
              <a:t> a matter of self-selection.</a:t>
            </a:r>
          </a:p>
          <a:p>
            <a:r>
              <a:rPr lang="en-US" altLang="zh-TW" sz="2800" dirty="0">
                <a:ea typeface="新細明體" charset="-120"/>
              </a:rPr>
              <a:t>Analyses conducted so far indicate that incomplete reporting is not uncommon and suggest that poor operating results may be a factor in the decision to not submit data on a timely basis.</a:t>
            </a:r>
          </a:p>
          <a:p>
            <a:pPr>
              <a:buFontTx/>
              <a:buNone/>
            </a:pPr>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9248477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9F107EEC-AEFA-4B74-97F4-5F9B8000E805}" type="slidenum">
              <a:rPr lang="en-US" altLang="zh-TW" smtClean="0"/>
              <a:pPr/>
              <a:t>37</a:t>
            </a:fld>
            <a:endParaRPr lang="en-US" altLang="zh-TW" dirty="0"/>
          </a:p>
        </p:txBody>
      </p:sp>
      <p:sp>
        <p:nvSpPr>
          <p:cNvPr id="71682" name="Rectangle 2"/>
          <p:cNvSpPr>
            <a:spLocks noGrp="1" noChangeArrowheads="1"/>
          </p:cNvSpPr>
          <p:nvPr>
            <p:ph type="title"/>
          </p:nvPr>
        </p:nvSpPr>
        <p:spPr/>
        <p:txBody>
          <a:bodyPr/>
          <a:lstStyle/>
          <a:p>
            <a:r>
              <a:rPr lang="en-US" altLang="zh-TW" sz="2800">
                <a:ea typeface="新細明體" charset="-120"/>
              </a:rPr>
              <a:t>Conclusions</a:t>
            </a:r>
          </a:p>
        </p:txBody>
      </p:sp>
      <p:sp>
        <p:nvSpPr>
          <p:cNvPr id="71683" name="Rectangle 3"/>
          <p:cNvSpPr>
            <a:spLocks noGrp="1" noChangeArrowheads="1"/>
          </p:cNvSpPr>
          <p:nvPr>
            <p:ph type="body" idx="1"/>
          </p:nvPr>
        </p:nvSpPr>
        <p:spPr>
          <a:xfrm>
            <a:off x="457200" y="1828800"/>
            <a:ext cx="8153400" cy="4267200"/>
          </a:xfrm>
          <a:ln/>
        </p:spPr>
        <p:txBody>
          <a:bodyPr/>
          <a:lstStyle/>
          <a:p>
            <a:r>
              <a:rPr lang="en-US" altLang="zh-TW" sz="2800" dirty="0">
                <a:ea typeface="新細明體" charset="-120"/>
              </a:rPr>
              <a:t>The major sources of data cover a high proportion of the P&amp;L insurance activities in the United States.</a:t>
            </a:r>
          </a:p>
          <a:p>
            <a:r>
              <a:rPr lang="en-US" altLang="zh-TW" sz="2800" dirty="0">
                <a:ea typeface="新細明體" charset="-120"/>
              </a:rPr>
              <a:t>Each set has its own limitations.</a:t>
            </a:r>
          </a:p>
          <a:p>
            <a:r>
              <a:rPr lang="en-US" altLang="zh-TW" sz="2800" dirty="0">
                <a:ea typeface="新細明體" charset="-120"/>
              </a:rPr>
              <a:t>No set is completely comprehensive and in both sets the data across years may not be comparable because of exclusions due to failure to submit data.</a:t>
            </a:r>
          </a:p>
          <a:p>
            <a:r>
              <a:rPr lang="en-US" altLang="zh-TW" sz="2800" dirty="0">
                <a:ea typeface="新細明體" charset="-120"/>
              </a:rPr>
              <a:t>Self-selection may play a role in the submission process so any analysis should assess the possible effect of this on the results.</a:t>
            </a:r>
          </a:p>
          <a:p>
            <a:pPr>
              <a:buFontTx/>
              <a:buNone/>
            </a:pPr>
            <a:endParaRPr lang="zh-TW" altLang="en-US" dirty="0">
              <a:ea typeface="新細明體" charset="-120"/>
            </a:endParaRPr>
          </a:p>
          <a:p>
            <a:pPr lvl="1">
              <a:buFontTx/>
              <a:buNone/>
            </a:pPr>
            <a:endParaRPr lang="zh-TW" altLang="en-US" dirty="0">
              <a:ea typeface="新細明體" charset="-120"/>
            </a:endParaRPr>
          </a:p>
          <a:p>
            <a:pPr lvl="1"/>
            <a:endParaRPr lang="zh-TW" altLang="en-US" sz="1800" dirty="0">
              <a:ea typeface="新細明體" charset="-120"/>
            </a:endParaRPr>
          </a:p>
          <a:p>
            <a:endParaRPr lang="zh-TW" altLang="en-US" dirty="0">
              <a:ea typeface="新細明體" charset="-120"/>
            </a:endParaRPr>
          </a:p>
          <a:p>
            <a:endParaRPr lang="zh-TW" altLang="en-US"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970200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68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168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16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a:t>
            </a:r>
            <a:endParaRPr lang="en-US" dirty="0"/>
          </a:p>
        </p:txBody>
      </p:sp>
      <p:sp>
        <p:nvSpPr>
          <p:cNvPr id="3" name="Content Placeholder 2"/>
          <p:cNvSpPr>
            <a:spLocks noGrp="1"/>
          </p:cNvSpPr>
          <p:nvPr>
            <p:ph idx="1"/>
          </p:nvPr>
        </p:nvSpPr>
        <p:spPr/>
        <p:txBody>
          <a:bodyPr/>
          <a:lstStyle/>
          <a:p>
            <a:r>
              <a:rPr lang="en-US" dirty="0" smtClean="0"/>
              <a:t>Empirical work needs to be interpreted with a great deal of skepticism.</a:t>
            </a:r>
          </a:p>
          <a:p>
            <a:r>
              <a:rPr lang="en-US" dirty="0" smtClean="0"/>
              <a:t>“Support” based on the data should not be taken as solid proof that the underlying model is correct.</a:t>
            </a:r>
          </a:p>
          <a:p>
            <a:endParaRPr lang="en-US" dirty="0" smtClean="0"/>
          </a:p>
          <a:p>
            <a:r>
              <a:rPr lang="en-US" dirty="0" smtClean="0"/>
              <a:t>Thank you for </a:t>
            </a:r>
            <a:r>
              <a:rPr lang="en-US" smtClean="0"/>
              <a:t>your attention!</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38</a:t>
            </a:fld>
            <a:endParaRPr lang="en-US" dirty="0"/>
          </a:p>
        </p:txBody>
      </p:sp>
    </p:spTree>
    <p:extLst>
      <p:ext uri="{BB962C8B-B14F-4D97-AF65-F5344CB8AC3E}">
        <p14:creationId xmlns:p14="http://schemas.microsoft.com/office/powerpoint/2010/main" val="3745608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Thank you for your attention!</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39</a:t>
            </a:fld>
            <a:endParaRPr lang="en-US" dirty="0"/>
          </a:p>
        </p:txBody>
      </p:sp>
    </p:spTree>
    <p:extLst>
      <p:ext uri="{BB962C8B-B14F-4D97-AF65-F5344CB8AC3E}">
        <p14:creationId xmlns:p14="http://schemas.microsoft.com/office/powerpoint/2010/main" val="21293178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B69E8961-0636-48D6-B8F0-112E950A8A9D}" type="slidenum">
              <a:rPr lang="en-US" altLang="zh-TW" smtClean="0"/>
              <a:pPr/>
              <a:t>4</a:t>
            </a:fld>
            <a:endParaRPr lang="en-US" altLang="zh-TW" dirty="0"/>
          </a:p>
        </p:txBody>
      </p:sp>
      <p:sp>
        <p:nvSpPr>
          <p:cNvPr id="37890" name="Rectangle 2"/>
          <p:cNvSpPr>
            <a:spLocks noGrp="1" noChangeArrowheads="1"/>
          </p:cNvSpPr>
          <p:nvPr>
            <p:ph type="title"/>
          </p:nvPr>
        </p:nvSpPr>
        <p:spPr/>
        <p:txBody>
          <a:bodyPr>
            <a:normAutofit/>
          </a:bodyPr>
          <a:lstStyle/>
          <a:p>
            <a:r>
              <a:rPr lang="en-US" altLang="zh-TW" sz="4000" dirty="0">
                <a:ea typeface="新細明體" charset="-120"/>
              </a:rPr>
              <a:t>Why should we care?</a:t>
            </a:r>
          </a:p>
        </p:txBody>
      </p:sp>
      <p:sp>
        <p:nvSpPr>
          <p:cNvPr id="37891" name="Rectangle 3"/>
          <p:cNvSpPr>
            <a:spLocks noGrp="1" noChangeArrowheads="1"/>
          </p:cNvSpPr>
          <p:nvPr>
            <p:ph type="body" idx="1"/>
          </p:nvPr>
        </p:nvSpPr>
        <p:spPr>
          <a:xfrm>
            <a:off x="457200" y="1828800"/>
            <a:ext cx="8001000" cy="4343400"/>
          </a:xfrm>
          <a:ln/>
        </p:spPr>
        <p:txBody>
          <a:bodyPr>
            <a:normAutofit/>
          </a:bodyPr>
          <a:lstStyle/>
          <a:p>
            <a:pPr>
              <a:lnSpc>
                <a:spcPct val="90000"/>
              </a:lnSpc>
            </a:pPr>
            <a:r>
              <a:rPr lang="en-US" altLang="zh-TW" sz="2800" dirty="0">
                <a:ea typeface="新細明體" charset="-120"/>
              </a:rPr>
              <a:t>Empirical research requires the use of data.</a:t>
            </a:r>
          </a:p>
          <a:p>
            <a:pPr>
              <a:lnSpc>
                <a:spcPct val="90000"/>
              </a:lnSpc>
            </a:pPr>
            <a:r>
              <a:rPr lang="en-US" altLang="zh-TW" sz="2800" dirty="0">
                <a:ea typeface="新細明體" charset="-120"/>
              </a:rPr>
              <a:t>The data sources available to us differ </a:t>
            </a:r>
            <a:r>
              <a:rPr lang="en-US" altLang="zh-TW" sz="2800" dirty="0" smtClean="0">
                <a:ea typeface="新細明體" charset="-120"/>
              </a:rPr>
              <a:t>even in </a:t>
            </a:r>
            <a:r>
              <a:rPr lang="en-US" altLang="zh-TW" sz="2800" dirty="0">
                <a:ea typeface="新細明體" charset="-120"/>
              </a:rPr>
              <a:t>the number of units that they include in any given year.</a:t>
            </a:r>
          </a:p>
          <a:p>
            <a:pPr>
              <a:lnSpc>
                <a:spcPct val="90000"/>
              </a:lnSpc>
            </a:pPr>
            <a:r>
              <a:rPr lang="en-US" altLang="zh-TW" sz="2800" dirty="0">
                <a:ea typeface="新細明體" charset="-120"/>
              </a:rPr>
              <a:t>It is useful to have some </a:t>
            </a:r>
            <a:r>
              <a:rPr lang="en-US" altLang="zh-TW" sz="2800" dirty="0" smtClean="0">
                <a:ea typeface="新細明體" charset="-120"/>
              </a:rPr>
              <a:t>rough measures </a:t>
            </a:r>
            <a:r>
              <a:rPr lang="en-US" altLang="zh-TW" sz="2800" dirty="0">
                <a:ea typeface="新細明體" charset="-120"/>
              </a:rPr>
              <a:t>of the </a:t>
            </a:r>
            <a:r>
              <a:rPr lang="en-US" altLang="zh-TW" sz="2800" dirty="0" smtClean="0">
                <a:ea typeface="新細明體" charset="-120"/>
              </a:rPr>
              <a:t>size </a:t>
            </a:r>
            <a:r>
              <a:rPr lang="en-US" altLang="zh-TW" sz="2800" dirty="0">
                <a:ea typeface="新細明體" charset="-120"/>
              </a:rPr>
              <a:t>of the business (and its components) so we can assess how complete the data sets are.</a:t>
            </a:r>
          </a:p>
          <a:p>
            <a:pPr>
              <a:lnSpc>
                <a:spcPct val="90000"/>
              </a:lnSpc>
            </a:pPr>
            <a:r>
              <a:rPr lang="en-US" altLang="zh-TW" sz="2800" dirty="0">
                <a:ea typeface="新細明體" charset="-120"/>
              </a:rPr>
              <a:t>The answers can serve both to decide which data base to use and to assess the credibility of the results</a:t>
            </a:r>
            <a:r>
              <a:rPr lang="en-US" altLang="zh-TW" sz="2800" dirty="0" smtClean="0">
                <a:ea typeface="新細明體" charset="-120"/>
              </a:rPr>
              <a:t>.</a:t>
            </a:r>
          </a:p>
          <a:p>
            <a:pPr>
              <a:lnSpc>
                <a:spcPct val="90000"/>
              </a:lnSpc>
            </a:pPr>
            <a:r>
              <a:rPr lang="en-US" altLang="zh-TW" sz="2800" dirty="0" smtClean="0">
                <a:ea typeface="新細明體" charset="-120"/>
              </a:rPr>
              <a:t>Or even to decide whether we should believe a study based on only one data source.</a:t>
            </a:r>
            <a:endParaRPr lang="en-US" altLang="zh-TW" sz="2800" dirty="0">
              <a:ea typeface="新細明體" charset="-120"/>
            </a:endParaRPr>
          </a:p>
          <a:p>
            <a:pPr>
              <a:lnSpc>
                <a:spcPct val="90000"/>
              </a:lnSpc>
            </a:pPr>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1227581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8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40</a:t>
            </a:fld>
            <a:endParaRPr lang="en-US" dirty="0"/>
          </a:p>
        </p:txBody>
      </p:sp>
    </p:spTree>
    <p:extLst>
      <p:ext uri="{BB962C8B-B14F-4D97-AF65-F5344CB8AC3E}">
        <p14:creationId xmlns:p14="http://schemas.microsoft.com/office/powerpoint/2010/main" val="31532540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style>
          <a:lnRef idx="1">
            <a:schemeClr val="accent1"/>
          </a:lnRef>
          <a:fillRef idx="2">
            <a:schemeClr val="accent1"/>
          </a:fillRef>
          <a:effectRef idx="1">
            <a:schemeClr val="accent1"/>
          </a:effectRef>
          <a:fontRef idx="minor">
            <a:schemeClr val="dk1"/>
          </a:fontRef>
        </p:style>
        <p:txBody>
          <a:bodyPr/>
          <a:lstStyle/>
          <a:p>
            <a:r>
              <a:rPr lang="en-US" dirty="0" smtClean="0"/>
              <a:t>Assets</a:t>
            </a:r>
            <a:endParaRPr lang="en-US" dirty="0"/>
          </a:p>
        </p:txBody>
      </p:sp>
      <p:sp>
        <p:nvSpPr>
          <p:cNvPr id="8" name="Subtitle 7"/>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41</a:t>
            </a:fld>
            <a:endParaRPr lang="en-US" dirty="0"/>
          </a:p>
        </p:txBody>
      </p:sp>
    </p:spTree>
    <p:extLst>
      <p:ext uri="{BB962C8B-B14F-4D97-AF65-F5344CB8AC3E}">
        <p14:creationId xmlns:p14="http://schemas.microsoft.com/office/powerpoint/2010/main" val="37951454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64ED2520-8F58-4D67-A008-71F1874D2714}" type="slidenum">
              <a:rPr lang="en-US" altLang="zh-TW" smtClean="0"/>
              <a:pPr/>
              <a:t>42</a:t>
            </a:fld>
            <a:endParaRPr lang="en-US" altLang="zh-TW" dirty="0"/>
          </a:p>
        </p:txBody>
      </p:sp>
      <p:sp>
        <p:nvSpPr>
          <p:cNvPr id="57346" name="Rectangle 2"/>
          <p:cNvSpPr>
            <a:spLocks noGrp="1" noChangeArrowheads="1"/>
          </p:cNvSpPr>
          <p:nvPr>
            <p:ph type="title"/>
          </p:nvPr>
        </p:nvSpPr>
        <p:spPr/>
        <p:txBody>
          <a:bodyPr/>
          <a:lstStyle/>
          <a:p>
            <a:r>
              <a:rPr lang="en-US" altLang="zh-TW" sz="3200" b="1">
                <a:ea typeface="新細明體" charset="-120"/>
              </a:rPr>
              <a:t>Assets</a:t>
            </a:r>
          </a:p>
        </p:txBody>
      </p:sp>
      <p:sp>
        <p:nvSpPr>
          <p:cNvPr id="57347" name="Rectangle 3"/>
          <p:cNvSpPr>
            <a:spLocks noGrp="1" noChangeArrowheads="1"/>
          </p:cNvSpPr>
          <p:nvPr>
            <p:ph type="body" idx="1"/>
          </p:nvPr>
        </p:nvSpPr>
        <p:spPr>
          <a:ln/>
        </p:spPr>
        <p:txBody>
          <a:bodyPr/>
          <a:lstStyle/>
          <a:p>
            <a:r>
              <a:rPr lang="en-US" altLang="zh-TW" sz="2400" dirty="0">
                <a:ea typeface="新細明體" charset="-120"/>
              </a:rPr>
              <a:t>Over the long term there are two sources for assets of insurance companies:</a:t>
            </a:r>
          </a:p>
          <a:p>
            <a:pPr lvl="1"/>
            <a:r>
              <a:rPr lang="en-US" altLang="zh-TW" sz="2400" dirty="0">
                <a:ea typeface="新細明體" charset="-120"/>
              </a:rPr>
              <a:t>The “</a:t>
            </a:r>
            <a:r>
              <a:rPr lang="en-US" altLang="zh-TW" sz="2400" dirty="0" err="1">
                <a:ea typeface="新細明體" charset="-120"/>
              </a:rPr>
              <a:t>FoF</a:t>
            </a:r>
            <a:r>
              <a:rPr lang="en-US" altLang="zh-TW" sz="2400" dirty="0">
                <a:ea typeface="新細明體" charset="-120"/>
              </a:rPr>
              <a:t>” reports of the Federal Reserve Bank.</a:t>
            </a:r>
          </a:p>
          <a:p>
            <a:pPr lvl="1"/>
            <a:r>
              <a:rPr lang="en-US" altLang="zh-TW" sz="2400" dirty="0">
                <a:ea typeface="新細明體" charset="-120"/>
              </a:rPr>
              <a:t>Best’s Aggregates and Averages.</a:t>
            </a:r>
          </a:p>
          <a:p>
            <a:r>
              <a:rPr lang="en-US" altLang="zh-TW" sz="2400" dirty="0">
                <a:ea typeface="新細明體" charset="-120"/>
              </a:rPr>
              <a:t>The NAIC and OECD have only relatively recent data.</a:t>
            </a:r>
          </a:p>
          <a:p>
            <a:r>
              <a:rPr lang="en-US" altLang="zh-TW" sz="2400" dirty="0">
                <a:ea typeface="新細明體" charset="-120"/>
              </a:rPr>
              <a:t>The </a:t>
            </a:r>
            <a:r>
              <a:rPr lang="en-US" altLang="zh-TW" sz="2400" dirty="0" err="1">
                <a:ea typeface="新細明體" charset="-120"/>
              </a:rPr>
              <a:t>FoF</a:t>
            </a:r>
            <a:r>
              <a:rPr lang="en-US" altLang="zh-TW" sz="2400" dirty="0">
                <a:ea typeface="新細明體" charset="-120"/>
              </a:rPr>
              <a:t> reports give “liquid </a:t>
            </a:r>
            <a:r>
              <a:rPr lang="en-US" altLang="zh-TW" sz="2400" dirty="0" smtClean="0">
                <a:ea typeface="新細明體" charset="-120"/>
              </a:rPr>
              <a:t>assets</a:t>
            </a:r>
            <a:r>
              <a:rPr lang="en-US" altLang="zh-TW" sz="2400" dirty="0">
                <a:ea typeface="新細明體" charset="-120"/>
              </a:rPr>
              <a:t>” </a:t>
            </a:r>
            <a:r>
              <a:rPr lang="en-US" altLang="zh-TW" sz="2400" dirty="0" smtClean="0">
                <a:ea typeface="新細明體" charset="-120"/>
              </a:rPr>
              <a:t>and </a:t>
            </a:r>
            <a:r>
              <a:rPr lang="en-US" altLang="zh-TW" sz="2400" dirty="0">
                <a:ea typeface="新細明體" charset="-120"/>
              </a:rPr>
              <a:t>appear to apply to “non-life” insurance.</a:t>
            </a:r>
          </a:p>
          <a:p>
            <a:r>
              <a:rPr lang="en-US" altLang="zh-TW" sz="2400" dirty="0">
                <a:ea typeface="新細明體" charset="-120"/>
              </a:rPr>
              <a:t>Comparisons are not so easy because “liquid </a:t>
            </a:r>
            <a:r>
              <a:rPr lang="en-US" altLang="zh-TW" sz="2400" dirty="0" smtClean="0">
                <a:ea typeface="新細明體" charset="-120"/>
              </a:rPr>
              <a:t>assets” </a:t>
            </a:r>
            <a:r>
              <a:rPr lang="en-US" altLang="zh-TW" sz="2400" dirty="0">
                <a:ea typeface="新細明體" charset="-120"/>
              </a:rPr>
              <a:t>are not defined in detail and there are issues of consolidation versus aggregation.</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30050695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4B473023-59E0-473C-BEE3-A5322178E778}" type="slidenum">
              <a:rPr lang="en-US" altLang="zh-TW" smtClean="0"/>
              <a:pPr/>
              <a:t>43</a:t>
            </a:fld>
            <a:endParaRPr lang="en-US" altLang="zh-TW" dirty="0"/>
          </a:p>
        </p:txBody>
      </p:sp>
      <p:sp>
        <p:nvSpPr>
          <p:cNvPr id="55298" name="Rectangle 2"/>
          <p:cNvSpPr>
            <a:spLocks noGrp="1" noChangeArrowheads="1"/>
          </p:cNvSpPr>
          <p:nvPr>
            <p:ph type="title"/>
          </p:nvPr>
        </p:nvSpPr>
        <p:spPr/>
        <p:txBody>
          <a:bodyPr/>
          <a:lstStyle/>
          <a:p>
            <a:r>
              <a:rPr lang="en-US" altLang="zh-TW" sz="2800">
                <a:ea typeface="新細明體" charset="-120"/>
              </a:rPr>
              <a:t>Notation</a:t>
            </a:r>
          </a:p>
        </p:txBody>
      </p:sp>
      <p:sp>
        <p:nvSpPr>
          <p:cNvPr id="55299" name="Rectangle 3"/>
          <p:cNvSpPr>
            <a:spLocks noGrp="1" noChangeArrowheads="1"/>
          </p:cNvSpPr>
          <p:nvPr>
            <p:ph type="body" idx="1"/>
          </p:nvPr>
        </p:nvSpPr>
        <p:spPr>
          <a:ln/>
        </p:spPr>
        <p:txBody>
          <a:bodyPr/>
          <a:lstStyle/>
          <a:p>
            <a:pPr>
              <a:lnSpc>
                <a:spcPct val="90000"/>
              </a:lnSpc>
            </a:pPr>
            <a:r>
              <a:rPr lang="en-US" altLang="zh-TW">
                <a:ea typeface="新細明體" charset="-120"/>
              </a:rPr>
              <a:t>The graph uses</a:t>
            </a:r>
          </a:p>
          <a:p>
            <a:pPr lvl="1">
              <a:lnSpc>
                <a:spcPct val="90000"/>
              </a:lnSpc>
            </a:pPr>
            <a:r>
              <a:rPr lang="en-US" altLang="zh-TW">
                <a:ea typeface="新細明體" charset="-120"/>
              </a:rPr>
              <a:t>“GFA” for gross financial assets, LFA plus investments in affiliates.</a:t>
            </a:r>
          </a:p>
          <a:p>
            <a:pPr lvl="1">
              <a:lnSpc>
                <a:spcPct val="90000"/>
              </a:lnSpc>
            </a:pPr>
            <a:r>
              <a:rPr lang="en-US" altLang="zh-TW">
                <a:ea typeface="新細明體" charset="-120"/>
              </a:rPr>
              <a:t>“LFA” for the sum of bonds, common and preferred stock, cash, and short-term investments.</a:t>
            </a:r>
          </a:p>
          <a:p>
            <a:pPr>
              <a:lnSpc>
                <a:spcPct val="90000"/>
              </a:lnSpc>
            </a:pPr>
            <a:r>
              <a:rPr lang="en-US" altLang="zh-TW">
                <a:ea typeface="新細明體" charset="-120"/>
              </a:rPr>
              <a:t>It labels as “Agg” the aggregate numbers, all others are my best attempt at consolidated numbers.</a:t>
            </a:r>
          </a:p>
          <a:p>
            <a:pPr>
              <a:lnSpc>
                <a:spcPct val="90000"/>
              </a:lnSpc>
            </a:pPr>
            <a:endParaRPr lang="en-US" altLang="zh-TW">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16915285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713CBA93-9580-4449-86B1-978F3ECAE3F2}" type="slidenum">
              <a:rPr lang="en-US" altLang="zh-TW" smtClean="0"/>
              <a:pPr/>
              <a:t>44</a:t>
            </a:fld>
            <a:endParaRPr lang="en-US" altLang="zh-TW" dirty="0"/>
          </a:p>
        </p:txBody>
      </p:sp>
      <p:sp>
        <p:nvSpPr>
          <p:cNvPr id="59394" name="Rectangle 2"/>
          <p:cNvSpPr>
            <a:spLocks noGrp="1" noChangeArrowheads="1"/>
          </p:cNvSpPr>
          <p:nvPr>
            <p:ph type="title"/>
          </p:nvPr>
        </p:nvSpPr>
        <p:spPr/>
        <p:txBody>
          <a:bodyPr>
            <a:normAutofit/>
          </a:bodyPr>
          <a:lstStyle/>
          <a:p>
            <a:r>
              <a:rPr lang="en-US" altLang="zh-TW" sz="4000" dirty="0">
                <a:ea typeface="新細明體" charset="-120"/>
              </a:rPr>
              <a:t>The Data</a:t>
            </a:r>
          </a:p>
        </p:txBody>
      </p:sp>
      <p:sp>
        <p:nvSpPr>
          <p:cNvPr id="59395" name="Rectangle 3"/>
          <p:cNvSpPr>
            <a:spLocks noGrp="1" noChangeArrowheads="1"/>
          </p:cNvSpPr>
          <p:nvPr>
            <p:ph type="body" idx="1"/>
          </p:nvPr>
        </p:nvSpPr>
        <p:spPr>
          <a:ln/>
        </p:spPr>
        <p:txBody>
          <a:bodyPr/>
          <a:lstStyle/>
          <a:p>
            <a:r>
              <a:rPr lang="en-US" altLang="zh-TW" dirty="0">
                <a:ea typeface="新細明體" charset="-120"/>
              </a:rPr>
              <a:t>A plot, even </a:t>
            </a:r>
            <a:r>
              <a:rPr lang="en-US" altLang="zh-TW" dirty="0" smtClean="0">
                <a:ea typeface="新細明體" charset="-120"/>
              </a:rPr>
              <a:t>on </a:t>
            </a:r>
            <a:r>
              <a:rPr lang="en-US" altLang="zh-TW" dirty="0">
                <a:ea typeface="新細明體" charset="-120"/>
              </a:rPr>
              <a:t>a logarithmic scale would not be very </a:t>
            </a:r>
            <a:r>
              <a:rPr lang="en-US" altLang="zh-TW" dirty="0" smtClean="0">
                <a:ea typeface="新細明體" charset="-120"/>
              </a:rPr>
              <a:t>helpful.</a:t>
            </a:r>
          </a:p>
          <a:p>
            <a:r>
              <a:rPr lang="en-US" altLang="zh-TW" dirty="0" smtClean="0">
                <a:ea typeface="新細明體" charset="-120"/>
              </a:rPr>
              <a:t>Over </a:t>
            </a:r>
            <a:r>
              <a:rPr lang="en-US" altLang="zh-TW" dirty="0">
                <a:ea typeface="新細明體" charset="-120"/>
              </a:rPr>
              <a:t>the period 1950 to 2000 the assets </a:t>
            </a:r>
            <a:r>
              <a:rPr lang="en-US" altLang="zh-TW" dirty="0" smtClean="0">
                <a:ea typeface="新細明體" charset="-120"/>
              </a:rPr>
              <a:t>increased </a:t>
            </a:r>
            <a:r>
              <a:rPr lang="en-US" altLang="zh-TW" dirty="0">
                <a:ea typeface="新細明體" charset="-120"/>
              </a:rPr>
              <a:t>approximately 100 fold.</a:t>
            </a:r>
          </a:p>
          <a:p>
            <a:r>
              <a:rPr lang="en-US" altLang="zh-TW" dirty="0">
                <a:ea typeface="新細明體" charset="-120"/>
              </a:rPr>
              <a:t>The assets as a percent of those given in the </a:t>
            </a:r>
            <a:r>
              <a:rPr lang="en-US" altLang="zh-TW" dirty="0" err="1">
                <a:ea typeface="新細明體" charset="-120"/>
              </a:rPr>
              <a:t>FoF</a:t>
            </a:r>
            <a:r>
              <a:rPr lang="en-US" altLang="zh-TW" dirty="0">
                <a:ea typeface="新細明體" charset="-120"/>
              </a:rPr>
              <a:t> reports are shown in the figure.</a:t>
            </a:r>
          </a:p>
          <a:p>
            <a:endParaRPr lang="zh-TW" altLang="en-US"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7202090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D7D942A8-1BB0-4F75-8CB2-77E31680B28B}" type="slidenum">
              <a:rPr lang="en-US" altLang="zh-TW" smtClean="0"/>
              <a:pPr/>
              <a:t>45</a:t>
            </a:fld>
            <a:endParaRPr lang="en-US" altLang="zh-TW" dirty="0"/>
          </a:p>
        </p:txBody>
      </p:sp>
      <p:sp>
        <p:nvSpPr>
          <p:cNvPr id="54274" name="Rectangle 2"/>
          <p:cNvSpPr>
            <a:spLocks noGrp="1" noChangeArrowheads="1"/>
          </p:cNvSpPr>
          <p:nvPr>
            <p:ph type="title"/>
          </p:nvPr>
        </p:nvSpPr>
        <p:spPr/>
        <p:txBody>
          <a:bodyPr/>
          <a:lstStyle/>
          <a:p>
            <a:r>
              <a:rPr lang="en-US" altLang="zh-TW" sz="2800">
                <a:ea typeface="新細明體" charset="-120"/>
              </a:rPr>
              <a:t>Assets/FoF “Liquid Assets”</a:t>
            </a:r>
          </a:p>
        </p:txBody>
      </p:sp>
      <p:pic>
        <p:nvPicPr>
          <p:cNvPr id="54276"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990600" y="1828800"/>
            <a:ext cx="6477000" cy="428625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193925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E0D81097-781F-4049-8BCB-7A60A7A73BC4}" type="slidenum">
              <a:rPr lang="en-US" altLang="zh-TW"/>
              <a:pPr/>
              <a:t>46</a:t>
            </a:fld>
            <a:endParaRPr lang="en-US" altLang="zh-TW" dirty="0"/>
          </a:p>
        </p:txBody>
      </p:sp>
      <p:sp>
        <p:nvSpPr>
          <p:cNvPr id="56322" name="Rectangle 2"/>
          <p:cNvSpPr>
            <a:spLocks noGrp="1" noChangeArrowheads="1"/>
          </p:cNvSpPr>
          <p:nvPr>
            <p:ph type="title"/>
          </p:nvPr>
        </p:nvSpPr>
        <p:spPr/>
        <p:txBody>
          <a:bodyPr/>
          <a:lstStyle/>
          <a:p>
            <a:r>
              <a:rPr lang="en-US" altLang="zh-TW" sz="2800">
                <a:ea typeface="新細明體" charset="-120"/>
              </a:rPr>
              <a:t>Overview</a:t>
            </a:r>
          </a:p>
        </p:txBody>
      </p:sp>
      <p:sp>
        <p:nvSpPr>
          <p:cNvPr id="56323" name="Rectangle 3"/>
          <p:cNvSpPr>
            <a:spLocks noGrp="1" noChangeArrowheads="1"/>
          </p:cNvSpPr>
          <p:nvPr>
            <p:ph type="body" idx="1"/>
          </p:nvPr>
        </p:nvSpPr>
        <p:spPr>
          <a:ln/>
        </p:spPr>
        <p:txBody>
          <a:bodyPr/>
          <a:lstStyle/>
          <a:p>
            <a:r>
              <a:rPr lang="en-US" altLang="zh-TW" sz="2400" dirty="0">
                <a:ea typeface="新細明體" charset="-120"/>
              </a:rPr>
              <a:t>If you accept my view of what “financial assets” might mean, Best’s </a:t>
            </a:r>
            <a:r>
              <a:rPr lang="en-US" altLang="zh-TW" sz="2400" i="1" dirty="0">
                <a:ea typeface="新細明體" charset="-120"/>
              </a:rPr>
              <a:t>A&amp;A</a:t>
            </a:r>
            <a:r>
              <a:rPr lang="en-US" altLang="zh-TW" sz="2400" dirty="0">
                <a:ea typeface="新細明體" charset="-120"/>
              </a:rPr>
              <a:t> accounted for about 90 percent of those counted in the </a:t>
            </a:r>
            <a:r>
              <a:rPr lang="en-US" altLang="zh-TW" sz="2400" dirty="0" err="1">
                <a:ea typeface="新細明體" charset="-120"/>
              </a:rPr>
              <a:t>FoF</a:t>
            </a:r>
            <a:r>
              <a:rPr lang="en-US" altLang="zh-TW" sz="2400" dirty="0">
                <a:ea typeface="新細明體" charset="-120"/>
              </a:rPr>
              <a:t> report in 1950 and declined to 80 percent of those counted in the </a:t>
            </a:r>
            <a:r>
              <a:rPr lang="en-US" altLang="zh-TW" sz="2400" dirty="0" err="1">
                <a:ea typeface="新細明體" charset="-120"/>
              </a:rPr>
              <a:t>FoF</a:t>
            </a:r>
            <a:r>
              <a:rPr lang="en-US" altLang="zh-TW" sz="2400" dirty="0">
                <a:ea typeface="新細明體" charset="-120"/>
              </a:rPr>
              <a:t> report of 2000.</a:t>
            </a:r>
          </a:p>
          <a:p>
            <a:r>
              <a:rPr lang="en-US" altLang="zh-TW" sz="2400" dirty="0">
                <a:ea typeface="新細明體" charset="-120"/>
              </a:rPr>
              <a:t>Remember that </a:t>
            </a:r>
            <a:r>
              <a:rPr lang="en-US" altLang="zh-TW" sz="2400" dirty="0" err="1">
                <a:ea typeface="新細明體" charset="-120"/>
              </a:rPr>
              <a:t>FoF</a:t>
            </a:r>
            <a:r>
              <a:rPr lang="en-US" altLang="zh-TW" sz="2400" dirty="0">
                <a:ea typeface="新細明體" charset="-120"/>
              </a:rPr>
              <a:t> counts liquid assets of other insurance, not just property and liability, so this does not necessarily represent an adverse trend. We would need to know how other lines, such a title, mortgage guarantee, and so on fared in the interval before we can reach a conclusion.</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56634628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7" name="Slide Number Placeholder 5"/>
          <p:cNvSpPr>
            <a:spLocks noGrp="1"/>
          </p:cNvSpPr>
          <p:nvPr>
            <p:ph type="sldNum" sz="quarter" idx="12"/>
          </p:nvPr>
        </p:nvSpPr>
        <p:spPr/>
        <p:txBody>
          <a:bodyPr/>
          <a:lstStyle/>
          <a:p>
            <a:r>
              <a:rPr lang="en-US" altLang="zh-TW" dirty="0" smtClean="0"/>
              <a:t>Slide </a:t>
            </a:r>
            <a:fld id="{224515AC-A96A-47A2-A103-3BD6CA91B291}" type="slidenum">
              <a:rPr lang="en-US" altLang="zh-TW" smtClean="0"/>
              <a:pPr/>
              <a:t>47</a:t>
            </a:fld>
            <a:endParaRPr lang="en-US" altLang="zh-TW" dirty="0"/>
          </a:p>
        </p:txBody>
      </p:sp>
      <p:sp>
        <p:nvSpPr>
          <p:cNvPr id="58370" name="Rectangle 2"/>
          <p:cNvSpPr>
            <a:spLocks noGrp="1" noChangeArrowheads="1"/>
          </p:cNvSpPr>
          <p:nvPr>
            <p:ph type="title"/>
          </p:nvPr>
        </p:nvSpPr>
        <p:spPr/>
        <p:txBody>
          <a:bodyPr/>
          <a:lstStyle/>
          <a:p>
            <a:r>
              <a:rPr lang="en-US" altLang="zh-TW" sz="2800">
                <a:solidFill>
                  <a:schemeClr val="tx1"/>
                </a:solidFill>
                <a:ea typeface="新細明體" charset="-120"/>
              </a:rPr>
              <a:t>Data by Segment—Stocks and Mutuals</a:t>
            </a:r>
          </a:p>
        </p:txBody>
      </p:sp>
      <p:pic>
        <p:nvPicPr>
          <p:cNvPr id="58372" name="Picture 4"/>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57200" y="2590800"/>
            <a:ext cx="4114800" cy="30861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5837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4912" y="2590800"/>
            <a:ext cx="41148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40708964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8" name="Slide Number Placeholder 5"/>
          <p:cNvSpPr>
            <a:spLocks noGrp="1"/>
          </p:cNvSpPr>
          <p:nvPr>
            <p:ph type="sldNum" sz="quarter" idx="12"/>
          </p:nvPr>
        </p:nvSpPr>
        <p:spPr/>
        <p:txBody>
          <a:bodyPr/>
          <a:lstStyle/>
          <a:p>
            <a:r>
              <a:rPr lang="en-US" altLang="zh-TW" dirty="0" smtClean="0"/>
              <a:t>Slide </a:t>
            </a:r>
            <a:fld id="{BC58CB25-FBD3-4546-B0D9-CDF171193CD3}" type="slidenum">
              <a:rPr lang="en-US" altLang="zh-TW" smtClean="0"/>
              <a:pPr/>
              <a:t>48</a:t>
            </a:fld>
            <a:endParaRPr lang="en-US" altLang="zh-TW" dirty="0"/>
          </a:p>
        </p:txBody>
      </p:sp>
      <p:sp>
        <p:nvSpPr>
          <p:cNvPr id="61442" name="Rectangle 2"/>
          <p:cNvSpPr>
            <a:spLocks noGrp="1" noChangeArrowheads="1"/>
          </p:cNvSpPr>
          <p:nvPr>
            <p:ph type="title"/>
          </p:nvPr>
        </p:nvSpPr>
        <p:spPr/>
        <p:txBody>
          <a:bodyPr/>
          <a:lstStyle/>
          <a:p>
            <a:r>
              <a:rPr lang="en-US" altLang="zh-TW" sz="2800">
                <a:solidFill>
                  <a:schemeClr val="tx1"/>
                </a:solidFill>
                <a:ea typeface="新細明體" charset="-120"/>
              </a:rPr>
              <a:t>Data by Segment—Reciprocals and Lloyds</a:t>
            </a:r>
          </a:p>
        </p:txBody>
      </p:sp>
      <p:sp>
        <p:nvSpPr>
          <p:cNvPr id="61443" name="Rectangle 3"/>
          <p:cNvSpPr>
            <a:spLocks noGrp="1" noChangeArrowheads="1"/>
          </p:cNvSpPr>
          <p:nvPr>
            <p:ph type="body" idx="1"/>
          </p:nvPr>
        </p:nvSpPr>
        <p:spPr>
          <a:xfrm>
            <a:off x="457200" y="1828800"/>
            <a:ext cx="8153400" cy="4267200"/>
          </a:xfrm>
          <a:ln/>
        </p:spPr>
        <p:txBody>
          <a:bodyPr/>
          <a:lstStyle/>
          <a:p>
            <a:pPr>
              <a:buFontTx/>
              <a:buNone/>
            </a:pPr>
            <a:endParaRPr lang="zh-TW" altLang="en-US">
              <a:ea typeface="新細明體" charset="-120"/>
            </a:endParaRPr>
          </a:p>
          <a:p>
            <a:pPr>
              <a:buFontTx/>
              <a:buNone/>
            </a:pPr>
            <a:endParaRPr lang="zh-TW" altLang="en-US">
              <a:ea typeface="新細明體" charset="-120"/>
            </a:endParaRPr>
          </a:p>
        </p:txBody>
      </p:sp>
      <p:pic>
        <p:nvPicPr>
          <p:cNvPr id="614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8288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45"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828800"/>
            <a:ext cx="396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11966657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D34A5938-9C76-47F4-963E-C71FC17CFA7D}" type="slidenum">
              <a:rPr lang="en-US" altLang="zh-TW" smtClean="0"/>
              <a:pPr/>
              <a:t>49</a:t>
            </a:fld>
            <a:endParaRPr lang="en-US" altLang="zh-TW" dirty="0"/>
          </a:p>
        </p:txBody>
      </p:sp>
      <p:sp>
        <p:nvSpPr>
          <p:cNvPr id="23554" name="Rectangle 2"/>
          <p:cNvSpPr>
            <a:spLocks noGrp="1" noChangeArrowheads="1"/>
          </p:cNvSpPr>
          <p:nvPr>
            <p:ph type="title"/>
          </p:nvPr>
        </p:nvSpPr>
        <p:spPr/>
        <p:txBody>
          <a:bodyPr>
            <a:normAutofit/>
          </a:bodyPr>
          <a:lstStyle/>
          <a:p>
            <a:r>
              <a:rPr lang="en-US" altLang="zh-TW" sz="4000" dirty="0">
                <a:ea typeface="新細明體" charset="-120"/>
              </a:rPr>
              <a:t>Overview</a:t>
            </a:r>
          </a:p>
        </p:txBody>
      </p:sp>
      <p:sp>
        <p:nvSpPr>
          <p:cNvPr id="23555" name="Rectangle 3"/>
          <p:cNvSpPr>
            <a:spLocks noGrp="1" noChangeArrowheads="1"/>
          </p:cNvSpPr>
          <p:nvPr>
            <p:ph type="body" idx="1"/>
          </p:nvPr>
        </p:nvSpPr>
        <p:spPr>
          <a:ln/>
        </p:spPr>
        <p:txBody>
          <a:bodyPr/>
          <a:lstStyle/>
          <a:p>
            <a:endParaRPr lang="en-US" altLang="zh-TW" dirty="0">
              <a:ea typeface="新細明體" charset="-120"/>
            </a:endParaRPr>
          </a:p>
          <a:p>
            <a:r>
              <a:rPr lang="en-US" altLang="zh-TW" dirty="0">
                <a:ea typeface="新細明體" charset="-120"/>
              </a:rPr>
              <a:t>Despite differences, the NAIC data base and the </a:t>
            </a:r>
            <a:r>
              <a:rPr lang="en-US" altLang="zh-TW" i="1" dirty="0">
                <a:ea typeface="新細明體" charset="-120"/>
              </a:rPr>
              <a:t>A&amp;A</a:t>
            </a:r>
            <a:r>
              <a:rPr lang="en-US" altLang="zh-TW" dirty="0">
                <a:ea typeface="新細明體" charset="-120"/>
              </a:rPr>
              <a:t> data base now cover the non-captive private market to about the same extent.</a:t>
            </a: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89219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this not known more widely?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people who sell the data are not going to tell you.</a:t>
            </a:r>
          </a:p>
          <a:p>
            <a:r>
              <a:rPr lang="en-US" dirty="0" smtClean="0"/>
              <a:t>The authors that use the data in their research won’t tell you either.</a:t>
            </a:r>
          </a:p>
          <a:p>
            <a:r>
              <a:rPr lang="en-US" dirty="0" smtClean="0"/>
              <a:t>And the editors of the journals do not want to print comments that say the data is not what the authors say it is.</a:t>
            </a:r>
          </a:p>
          <a:p>
            <a:r>
              <a:rPr lang="en-US" dirty="0" smtClean="0"/>
              <a:t>So everybody writes about how good the data is.</a:t>
            </a:r>
          </a:p>
          <a:p>
            <a:r>
              <a:rPr lang="en-US" dirty="0" smtClean="0"/>
              <a:t>Nobody really is interested in assessing reality.</a:t>
            </a:r>
          </a:p>
          <a:p>
            <a:r>
              <a:rPr lang="en-US" dirty="0" smtClean="0"/>
              <a:t>Eventually everybody comes to accept it as the truth.</a:t>
            </a:r>
          </a:p>
          <a:p>
            <a:r>
              <a:rPr lang="en-US" dirty="0" smtClean="0"/>
              <a:t>With maybe a few exceptions. </a:t>
            </a:r>
            <a:endParaRPr lang="en-US" dirty="0"/>
          </a:p>
        </p:txBody>
      </p:sp>
      <p:sp>
        <p:nvSpPr>
          <p:cNvPr id="4" name="Date Placeholder 3"/>
          <p:cNvSpPr>
            <a:spLocks noGrp="1"/>
          </p:cNvSpPr>
          <p:nvPr>
            <p:ph type="dt" sz="half" idx="10"/>
          </p:nvPr>
        </p:nvSpPr>
        <p:spPr/>
        <p:txBody>
          <a:bodyPr/>
          <a:lstStyle/>
          <a:p>
            <a:r>
              <a:rPr lang="en-US" smtClean="0"/>
              <a:t>© Venezian, 2011</a:t>
            </a:r>
            <a:endParaRPr lang="en-US" dirty="0"/>
          </a:p>
        </p:txBody>
      </p:sp>
      <p:sp>
        <p:nvSpPr>
          <p:cNvPr id="5" name="Footer Placeholder 4"/>
          <p:cNvSpPr>
            <a:spLocks noGrp="1"/>
          </p:cNvSpPr>
          <p:nvPr>
            <p:ph type="ftr" sz="quarter" idx="11"/>
          </p:nvPr>
        </p:nvSpPr>
        <p:spPr/>
        <p:txBody>
          <a:bodyPr/>
          <a:lstStyle/>
          <a:p>
            <a:r>
              <a:rPr lang="en-US" smtClean="0"/>
              <a:t>CICIRM July 2011 -- What Is the Property and Liability Insurance Business? </a:t>
            </a:r>
            <a:endParaRPr lang="en-US" dirty="0"/>
          </a:p>
        </p:txBody>
      </p:sp>
      <p:sp>
        <p:nvSpPr>
          <p:cNvPr id="6" name="Slide Number Placeholder 5"/>
          <p:cNvSpPr>
            <a:spLocks noGrp="1"/>
          </p:cNvSpPr>
          <p:nvPr>
            <p:ph type="sldNum" sz="quarter" idx="12"/>
          </p:nvPr>
        </p:nvSpPr>
        <p:spPr/>
        <p:txBody>
          <a:bodyPr/>
          <a:lstStyle/>
          <a:p>
            <a:r>
              <a:rPr lang="en-US" smtClean="0"/>
              <a:t>Slide </a:t>
            </a:r>
            <a:fld id="{F0CA56EE-E7DE-40DA-9A51-9454B76B1BED}" type="slidenum">
              <a:rPr lang="en-US" smtClean="0"/>
              <a:pPr/>
              <a:t>5</a:t>
            </a:fld>
            <a:endParaRPr lang="en-US" dirty="0"/>
          </a:p>
        </p:txBody>
      </p:sp>
    </p:spTree>
    <p:extLst>
      <p:ext uri="{BB962C8B-B14F-4D97-AF65-F5344CB8AC3E}">
        <p14:creationId xmlns:p14="http://schemas.microsoft.com/office/powerpoint/2010/main" val="512372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dirty="0" smtClean="0"/>
              <a:t>CICIRM July 2011 -- What Is the Property and Liability Insurance Business? </a:t>
            </a:r>
            <a:endParaRPr lang="en-US" altLang="zh-TW" dirty="0"/>
          </a:p>
        </p:txBody>
      </p:sp>
      <p:sp>
        <p:nvSpPr>
          <p:cNvPr id="6" name="Slide Number Placeholder 5"/>
          <p:cNvSpPr>
            <a:spLocks noGrp="1"/>
          </p:cNvSpPr>
          <p:nvPr>
            <p:ph type="sldNum" sz="quarter" idx="12"/>
          </p:nvPr>
        </p:nvSpPr>
        <p:spPr/>
        <p:txBody>
          <a:bodyPr/>
          <a:lstStyle/>
          <a:p>
            <a:r>
              <a:rPr lang="en-US" altLang="zh-TW" dirty="0" smtClean="0"/>
              <a:t>Slide </a:t>
            </a:r>
            <a:fld id="{67A0B30C-AD10-46CA-9DE9-D7E69E8EBC4E}" type="slidenum">
              <a:rPr lang="en-US" altLang="zh-TW" smtClean="0"/>
              <a:pPr/>
              <a:t>6</a:t>
            </a:fld>
            <a:endParaRPr lang="en-US" altLang="zh-TW" dirty="0"/>
          </a:p>
        </p:txBody>
      </p:sp>
      <p:sp>
        <p:nvSpPr>
          <p:cNvPr id="51202" name="Rectangle 2"/>
          <p:cNvSpPr>
            <a:spLocks noGrp="1" noChangeArrowheads="1"/>
          </p:cNvSpPr>
          <p:nvPr>
            <p:ph type="title"/>
          </p:nvPr>
        </p:nvSpPr>
        <p:spPr/>
        <p:txBody>
          <a:bodyPr>
            <a:normAutofit/>
          </a:bodyPr>
          <a:lstStyle/>
          <a:p>
            <a:r>
              <a:rPr lang="en-US" altLang="zh-TW" sz="3600" dirty="0">
                <a:ea typeface="新細明體" charset="-120"/>
              </a:rPr>
              <a:t>An example of </a:t>
            </a:r>
            <a:r>
              <a:rPr lang="en-US" altLang="zh-TW" sz="3600" dirty="0" smtClean="0">
                <a:ea typeface="新細明體" charset="-120"/>
              </a:rPr>
              <a:t>how confusion is spread</a:t>
            </a:r>
            <a:endParaRPr lang="en-US" altLang="zh-TW" sz="3600" dirty="0">
              <a:ea typeface="新細明體" charset="-120"/>
            </a:endParaRPr>
          </a:p>
        </p:txBody>
      </p:sp>
      <p:sp>
        <p:nvSpPr>
          <p:cNvPr id="51203" name="Rectangle 3"/>
          <p:cNvSpPr>
            <a:spLocks noGrp="1" noChangeArrowheads="1"/>
          </p:cNvSpPr>
          <p:nvPr>
            <p:ph type="body" idx="1"/>
          </p:nvPr>
        </p:nvSpPr>
        <p:spPr>
          <a:xfrm>
            <a:off x="457200" y="1828800"/>
            <a:ext cx="8001000" cy="4343400"/>
          </a:xfrm>
          <a:ln/>
        </p:spPr>
        <p:txBody>
          <a:bodyPr>
            <a:normAutofit fontScale="92500" lnSpcReduction="10000"/>
          </a:bodyPr>
          <a:lstStyle/>
          <a:p>
            <a:r>
              <a:rPr lang="en-US" altLang="zh-TW" sz="2400" dirty="0">
                <a:ea typeface="新細明體" charset="-120"/>
              </a:rPr>
              <a:t>Winter (1994) states:  “The actual data are annual for the aggregate U.S. property-liability market over the period 1948-1988” and then proceeds to present data for </a:t>
            </a:r>
            <a:r>
              <a:rPr lang="en-US" altLang="zh-TW" sz="2400" b="1" dirty="0">
                <a:ea typeface="新細明體" charset="-120"/>
              </a:rPr>
              <a:t>stock insurers</a:t>
            </a:r>
            <a:r>
              <a:rPr lang="en-US" altLang="zh-TW" sz="2400" dirty="0">
                <a:ea typeface="新細明體" charset="-120"/>
              </a:rPr>
              <a:t> “from ‘Best’s </a:t>
            </a:r>
            <a:r>
              <a:rPr lang="en-US" altLang="zh-TW" sz="2400" i="1" dirty="0">
                <a:ea typeface="新細明體" charset="-120"/>
              </a:rPr>
              <a:t>Averages and Aggregates’</a:t>
            </a:r>
            <a:r>
              <a:rPr lang="en-US" altLang="zh-TW" sz="2400" dirty="0">
                <a:ea typeface="新細明體" charset="-120"/>
              </a:rPr>
              <a:t> (</a:t>
            </a:r>
            <a:r>
              <a:rPr lang="en-US" altLang="zh-TW" sz="2400" i="1" dirty="0">
                <a:ea typeface="新細明體" charset="-120"/>
              </a:rPr>
              <a:t>sic</a:t>
            </a:r>
            <a:r>
              <a:rPr lang="en-US" altLang="zh-TW" sz="2400" dirty="0">
                <a:ea typeface="新細明體" charset="-120"/>
              </a:rPr>
              <a:t>).”</a:t>
            </a:r>
          </a:p>
          <a:p>
            <a:r>
              <a:rPr lang="en-US" altLang="zh-TW" sz="2400" dirty="0" smtClean="0">
                <a:ea typeface="新細明體" charset="-120"/>
              </a:rPr>
              <a:t>Best’s </a:t>
            </a:r>
            <a:r>
              <a:rPr lang="en-US" altLang="zh-TW" sz="2400" dirty="0">
                <a:ea typeface="新細明體" charset="-120"/>
              </a:rPr>
              <a:t>is </a:t>
            </a:r>
            <a:r>
              <a:rPr lang="en-US" altLang="zh-TW" sz="2400" dirty="0" smtClean="0">
                <a:ea typeface="新細明體" charset="-120"/>
              </a:rPr>
              <a:t>not, and has never pretended to be a </a:t>
            </a:r>
            <a:r>
              <a:rPr lang="en-US" altLang="zh-TW" sz="2400" dirty="0">
                <a:ea typeface="新細明體" charset="-120"/>
              </a:rPr>
              <a:t>complete enumeration </a:t>
            </a:r>
            <a:r>
              <a:rPr lang="en-US" altLang="zh-TW" sz="2400" dirty="0" smtClean="0">
                <a:ea typeface="新細明體" charset="-120"/>
              </a:rPr>
              <a:t>of the U.S. market or even of the </a:t>
            </a:r>
            <a:r>
              <a:rPr lang="en-US" altLang="zh-TW" sz="2400" dirty="0">
                <a:ea typeface="新細明體" charset="-120"/>
              </a:rPr>
              <a:t>stock insurers </a:t>
            </a:r>
            <a:r>
              <a:rPr lang="en-US" altLang="zh-TW" sz="2400" dirty="0" smtClean="0">
                <a:ea typeface="新細明體" charset="-120"/>
              </a:rPr>
              <a:t>operating in the U.S.</a:t>
            </a:r>
            <a:endParaRPr lang="en-US" altLang="zh-TW" sz="2400" dirty="0">
              <a:ea typeface="新細明體" charset="-120"/>
            </a:endParaRPr>
          </a:p>
          <a:p>
            <a:r>
              <a:rPr lang="en-US" altLang="zh-TW" sz="2400" dirty="0" smtClean="0">
                <a:ea typeface="新細明體" charset="-120"/>
              </a:rPr>
              <a:t>Worse, Winter </a:t>
            </a:r>
            <a:r>
              <a:rPr lang="en-US" altLang="zh-TW" sz="2400" dirty="0">
                <a:ea typeface="新細明體" charset="-120"/>
              </a:rPr>
              <a:t>models the whole market and stock companies </a:t>
            </a:r>
            <a:r>
              <a:rPr lang="en-US" altLang="zh-TW" sz="2400" dirty="0" smtClean="0">
                <a:ea typeface="新細明體" charset="-120"/>
              </a:rPr>
              <a:t>lost </a:t>
            </a:r>
            <a:r>
              <a:rPr lang="en-US" altLang="zh-TW" sz="2400" dirty="0">
                <a:ea typeface="新細明體" charset="-120"/>
              </a:rPr>
              <a:t>market share to </a:t>
            </a:r>
            <a:r>
              <a:rPr lang="en-US" altLang="zh-TW" sz="2400" dirty="0" smtClean="0">
                <a:ea typeface="新細明體" charset="-120"/>
              </a:rPr>
              <a:t>mutual companies </a:t>
            </a:r>
            <a:r>
              <a:rPr lang="en-US" altLang="zh-TW" sz="2400" dirty="0">
                <a:ea typeface="新細明體" charset="-120"/>
              </a:rPr>
              <a:t>fairly steadily over the period </a:t>
            </a:r>
            <a:r>
              <a:rPr lang="en-US" altLang="zh-TW" sz="2400" dirty="0" smtClean="0">
                <a:ea typeface="新細明體" charset="-120"/>
              </a:rPr>
              <a:t>that he uses, 1948-1988. </a:t>
            </a:r>
          </a:p>
          <a:p>
            <a:r>
              <a:rPr lang="en-US" altLang="zh-TW" sz="2400" dirty="0" smtClean="0">
                <a:ea typeface="新細明體" charset="-120"/>
              </a:rPr>
              <a:t>But that also depends on whether you count fully owned stock subsidiaries of mutual companies as “stock companies” or “mutual companies.”</a:t>
            </a:r>
            <a:endParaRPr lang="en-US" altLang="zh-TW" sz="24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25386687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4075748A-016A-4F07-88C0-3153D3123C4E}" type="slidenum">
              <a:rPr lang="en-US" altLang="zh-TW" smtClean="0"/>
              <a:pPr/>
              <a:t>7</a:t>
            </a:fld>
            <a:endParaRPr lang="en-US" altLang="zh-TW" dirty="0"/>
          </a:p>
        </p:txBody>
      </p:sp>
      <p:sp>
        <p:nvSpPr>
          <p:cNvPr id="14338" name="Rectangle 2"/>
          <p:cNvSpPr>
            <a:spLocks noGrp="1" noChangeArrowheads="1"/>
          </p:cNvSpPr>
          <p:nvPr>
            <p:ph type="title"/>
          </p:nvPr>
        </p:nvSpPr>
        <p:spPr/>
        <p:txBody>
          <a:bodyPr>
            <a:normAutofit/>
          </a:bodyPr>
          <a:lstStyle/>
          <a:p>
            <a:r>
              <a:rPr lang="en-US" altLang="zh-TW" sz="4000" dirty="0" smtClean="0">
                <a:ea typeface="新細明體" charset="-120"/>
              </a:rPr>
              <a:t>I would like to cover a few basic points</a:t>
            </a:r>
            <a:endParaRPr lang="en-US" altLang="zh-TW" sz="4000" dirty="0">
              <a:ea typeface="新細明體" charset="-120"/>
            </a:endParaRPr>
          </a:p>
        </p:txBody>
      </p:sp>
      <p:sp>
        <p:nvSpPr>
          <p:cNvPr id="14339" name="Rectangle 3"/>
          <p:cNvSpPr>
            <a:spLocks noGrp="1" noChangeArrowheads="1"/>
          </p:cNvSpPr>
          <p:nvPr>
            <p:ph type="body" idx="1"/>
          </p:nvPr>
        </p:nvSpPr>
        <p:spPr>
          <a:xfrm>
            <a:off x="457200" y="1447800"/>
            <a:ext cx="8077200" cy="4724400"/>
          </a:xfrm>
          <a:ln/>
        </p:spPr>
        <p:txBody>
          <a:bodyPr>
            <a:normAutofit fontScale="92500" lnSpcReduction="20000"/>
          </a:bodyPr>
          <a:lstStyle/>
          <a:p>
            <a:r>
              <a:rPr lang="en-US" altLang="zh-TW" sz="3600" dirty="0">
                <a:ea typeface="新細明體" charset="-120"/>
                <a:cs typeface="Times New Roman" pitchFamily="18" charset="0"/>
              </a:rPr>
              <a:t>To </a:t>
            </a:r>
            <a:r>
              <a:rPr lang="en-US" altLang="zh-TW" sz="3600" dirty="0" smtClean="0">
                <a:ea typeface="新細明體" charset="-120"/>
                <a:cs typeface="Times New Roman" pitchFamily="18" charset="0"/>
              </a:rPr>
              <a:t>look at what different sources tell us about </a:t>
            </a:r>
            <a:r>
              <a:rPr lang="en-US" altLang="zh-TW" sz="3600" dirty="0">
                <a:ea typeface="新細明體" charset="-120"/>
                <a:cs typeface="Times New Roman" pitchFamily="18" charset="0"/>
              </a:rPr>
              <a:t>the size of the P&amp;L insurance </a:t>
            </a:r>
            <a:r>
              <a:rPr lang="en-US" altLang="zh-TW" sz="3600" dirty="0" smtClean="0">
                <a:ea typeface="新細明體" charset="-120"/>
                <a:cs typeface="Times New Roman" pitchFamily="18" charset="0"/>
              </a:rPr>
              <a:t>business.</a:t>
            </a:r>
            <a:endParaRPr lang="en-US" altLang="zh-TW" sz="3600" dirty="0">
              <a:ea typeface="新細明體" charset="-120"/>
              <a:cs typeface="Times New Roman" pitchFamily="18" charset="0"/>
            </a:endParaRPr>
          </a:p>
          <a:p>
            <a:r>
              <a:rPr lang="en-US" altLang="zh-TW" sz="3600" dirty="0">
                <a:ea typeface="新細明體" charset="-120"/>
                <a:cs typeface="Times New Roman" pitchFamily="18" charset="0"/>
              </a:rPr>
              <a:t>To compare the </a:t>
            </a:r>
            <a:r>
              <a:rPr lang="en-US" altLang="zh-TW" sz="3600" dirty="0" smtClean="0">
                <a:ea typeface="新細明體" charset="-120"/>
                <a:cs typeface="Times New Roman" pitchFamily="18" charset="0"/>
              </a:rPr>
              <a:t>results and see if we can guess at the sources of the differences.</a:t>
            </a:r>
          </a:p>
          <a:p>
            <a:r>
              <a:rPr lang="en-US" altLang="zh-TW" sz="3600" dirty="0" smtClean="0">
                <a:ea typeface="新細明體" charset="-120"/>
              </a:rPr>
              <a:t>I will look specifically at two items:</a:t>
            </a:r>
          </a:p>
          <a:p>
            <a:pPr lvl="1"/>
            <a:r>
              <a:rPr lang="en-US" altLang="zh-TW" dirty="0">
                <a:ea typeface="新細明體" charset="-120"/>
              </a:rPr>
              <a:t>the total number of companies, and</a:t>
            </a:r>
          </a:p>
          <a:p>
            <a:pPr lvl="1"/>
            <a:r>
              <a:rPr lang="en-US" altLang="zh-TW" dirty="0">
                <a:ea typeface="新細明體" charset="-120"/>
              </a:rPr>
              <a:t>the total premiums they write.</a:t>
            </a:r>
          </a:p>
          <a:p>
            <a:r>
              <a:rPr lang="en-US" altLang="zh-TW" sz="3600" dirty="0" smtClean="0">
                <a:ea typeface="新細明體" charset="-120"/>
              </a:rPr>
              <a:t>We could also talk about total assets, but that is much more complicated and we do not have the time.</a:t>
            </a:r>
          </a:p>
          <a:p>
            <a:pPr lvl="1"/>
            <a:endParaRPr lang="en-US" altLang="zh-TW" dirty="0" smtClean="0">
              <a:ea typeface="新細明體" charset="-120"/>
              <a:cs typeface="Times New Roman" pitchFamily="18" charset="0"/>
            </a:endParaRPr>
          </a:p>
          <a:p>
            <a:endParaRPr lang="en-US" altLang="zh-TW" sz="3600" dirty="0">
              <a:ea typeface="新細明體" charset="-120"/>
              <a:cs typeface="Times New Roman" pitchFamily="18" charset="0"/>
            </a:endParaRPr>
          </a:p>
          <a:p>
            <a:pPr lvl="1"/>
            <a:endParaRPr lang="zh-TW" altLang="en-US" dirty="0">
              <a:ea typeface="新細明體" charset="-120"/>
              <a:cs typeface="Times New Roman" pitchFamily="18" charset="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7452748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08B4E776-1939-4241-AF4E-7953064BA644}" type="slidenum">
              <a:rPr lang="en-US" altLang="zh-TW" smtClean="0"/>
              <a:pPr/>
              <a:t>8</a:t>
            </a:fld>
            <a:endParaRPr lang="en-US" altLang="zh-TW" dirty="0"/>
          </a:p>
        </p:txBody>
      </p:sp>
      <p:sp>
        <p:nvSpPr>
          <p:cNvPr id="75778" name="Rectangle 2"/>
          <p:cNvSpPr>
            <a:spLocks noGrp="1" noChangeArrowheads="1"/>
          </p:cNvSpPr>
          <p:nvPr>
            <p:ph type="title"/>
          </p:nvPr>
        </p:nvSpPr>
        <p:spPr/>
        <p:txBody>
          <a:bodyPr>
            <a:normAutofit/>
          </a:bodyPr>
          <a:lstStyle/>
          <a:p>
            <a:r>
              <a:rPr lang="en-US" altLang="zh-TW" sz="4000" dirty="0">
                <a:ea typeface="新細明體" charset="-120"/>
              </a:rPr>
              <a:t>Overall Results</a:t>
            </a:r>
          </a:p>
        </p:txBody>
      </p:sp>
      <p:sp>
        <p:nvSpPr>
          <p:cNvPr id="75779" name="Rectangle 3"/>
          <p:cNvSpPr>
            <a:spLocks noGrp="1" noChangeArrowheads="1"/>
          </p:cNvSpPr>
          <p:nvPr>
            <p:ph type="body" idx="1"/>
          </p:nvPr>
        </p:nvSpPr>
        <p:spPr>
          <a:xfrm>
            <a:off x="457200" y="1828800"/>
            <a:ext cx="8153400" cy="4267200"/>
          </a:xfrm>
          <a:ln/>
        </p:spPr>
        <p:txBody>
          <a:bodyPr>
            <a:normAutofit fontScale="92500" lnSpcReduction="20000"/>
          </a:bodyPr>
          <a:lstStyle/>
          <a:p>
            <a:r>
              <a:rPr lang="en-US" altLang="zh-TW" sz="2800" dirty="0">
                <a:ea typeface="新細明體" charset="-120"/>
              </a:rPr>
              <a:t>There </a:t>
            </a:r>
            <a:r>
              <a:rPr lang="en-US" altLang="zh-TW" sz="2800" dirty="0" smtClean="0">
                <a:ea typeface="新細明體" charset="-120"/>
              </a:rPr>
              <a:t>appear </a:t>
            </a:r>
            <a:r>
              <a:rPr lang="en-US" altLang="zh-TW" sz="2800" dirty="0">
                <a:ea typeface="新細明體" charset="-120"/>
              </a:rPr>
              <a:t>to be somewhere between 2,400 and 3,300 P&amp;L insurers in the </a:t>
            </a:r>
            <a:r>
              <a:rPr lang="en-US" altLang="zh-TW" sz="2800" dirty="0" smtClean="0">
                <a:ea typeface="新細明體" charset="-120"/>
              </a:rPr>
              <a:t>U.S.; </a:t>
            </a:r>
            <a:r>
              <a:rPr lang="en-US" altLang="zh-TW" sz="2800" dirty="0">
                <a:ea typeface="新細明體" charset="-120"/>
              </a:rPr>
              <a:t>roughly </a:t>
            </a:r>
          </a:p>
          <a:p>
            <a:pPr lvl="1"/>
            <a:r>
              <a:rPr lang="en-US" altLang="zh-TW" sz="2200" dirty="0" smtClean="0">
                <a:ea typeface="新細明體" charset="-120"/>
              </a:rPr>
              <a:t>1,875 </a:t>
            </a:r>
            <a:r>
              <a:rPr lang="en-US" altLang="zh-TW" sz="2200" dirty="0">
                <a:ea typeface="新細明體" charset="-120"/>
              </a:rPr>
              <a:t>to 1,975 are stock insurers, </a:t>
            </a:r>
            <a:endParaRPr lang="en-US" altLang="zh-TW" sz="2200" dirty="0" smtClean="0">
              <a:ea typeface="新細明體" charset="-120"/>
            </a:endParaRPr>
          </a:p>
          <a:p>
            <a:pPr lvl="1"/>
            <a:r>
              <a:rPr lang="en-US" altLang="zh-TW" sz="2200" dirty="0" smtClean="0">
                <a:ea typeface="新細明體" charset="-120"/>
              </a:rPr>
              <a:t>420 </a:t>
            </a:r>
            <a:r>
              <a:rPr lang="en-US" altLang="zh-TW" sz="2200" dirty="0">
                <a:ea typeface="新細明體" charset="-120"/>
              </a:rPr>
              <a:t>to 490 are </a:t>
            </a:r>
            <a:r>
              <a:rPr lang="en-US" altLang="zh-TW" sz="2200" dirty="0" err="1">
                <a:ea typeface="新細明體" charset="-120"/>
              </a:rPr>
              <a:t>mutuals</a:t>
            </a:r>
            <a:r>
              <a:rPr lang="en-US" altLang="zh-TW" sz="2200" dirty="0">
                <a:ea typeface="新細明體" charset="-120"/>
              </a:rPr>
              <a:t>, </a:t>
            </a:r>
            <a:endParaRPr lang="en-US" altLang="zh-TW" sz="2200" dirty="0" smtClean="0">
              <a:ea typeface="新細明體" charset="-120"/>
            </a:endParaRPr>
          </a:p>
          <a:p>
            <a:pPr lvl="1"/>
            <a:r>
              <a:rPr lang="en-US" altLang="zh-TW" sz="2200" dirty="0" smtClean="0">
                <a:ea typeface="新細明體" charset="-120"/>
              </a:rPr>
              <a:t>57 </a:t>
            </a:r>
            <a:r>
              <a:rPr lang="en-US" altLang="zh-TW" sz="2200" dirty="0">
                <a:ea typeface="新細明體" charset="-120"/>
              </a:rPr>
              <a:t>to 68 are reciprocals, and </a:t>
            </a:r>
            <a:endParaRPr lang="en-US" altLang="zh-TW" sz="2200" dirty="0" smtClean="0">
              <a:ea typeface="新細明體" charset="-120"/>
            </a:endParaRPr>
          </a:p>
          <a:p>
            <a:pPr lvl="1"/>
            <a:r>
              <a:rPr lang="en-US" altLang="zh-TW" sz="2200" dirty="0" smtClean="0">
                <a:ea typeface="新細明體" charset="-120"/>
              </a:rPr>
              <a:t>63 </a:t>
            </a:r>
            <a:r>
              <a:rPr lang="en-US" altLang="zh-TW" sz="2200" dirty="0">
                <a:ea typeface="新細明體" charset="-120"/>
              </a:rPr>
              <a:t>to 65 are Lloyds.</a:t>
            </a:r>
          </a:p>
          <a:p>
            <a:r>
              <a:rPr lang="en-US" altLang="zh-TW" sz="2800" dirty="0" smtClean="0">
                <a:ea typeface="新細明體" charset="-120"/>
              </a:rPr>
              <a:t>The </a:t>
            </a:r>
            <a:r>
              <a:rPr lang="en-US" altLang="zh-TW" sz="2800" dirty="0">
                <a:ea typeface="新細明體" charset="-120"/>
              </a:rPr>
              <a:t>annual premiums appear to be in the range of 280 to 330 billion dollars</a:t>
            </a:r>
            <a:r>
              <a:rPr lang="en-US" altLang="zh-TW" sz="2800" dirty="0" smtClean="0">
                <a:ea typeface="新細明體" charset="-120"/>
              </a:rPr>
              <a:t>.</a:t>
            </a:r>
          </a:p>
          <a:p>
            <a:r>
              <a:rPr lang="en-US" altLang="zh-TW" sz="2800" dirty="0">
                <a:ea typeface="新細明體" charset="-120"/>
              </a:rPr>
              <a:t>Their liquids assets </a:t>
            </a:r>
            <a:r>
              <a:rPr lang="en-US" altLang="zh-TW" sz="2800" dirty="0" smtClean="0">
                <a:ea typeface="新細明體" charset="-120"/>
              </a:rPr>
              <a:t>(which I do not cover in this talk) appear </a:t>
            </a:r>
            <a:r>
              <a:rPr lang="en-US" altLang="zh-TW" sz="2800" dirty="0">
                <a:ea typeface="新細明體" charset="-120"/>
              </a:rPr>
              <a:t>to be in the range of 690 and 865 billion dollars.</a:t>
            </a:r>
          </a:p>
          <a:p>
            <a:r>
              <a:rPr lang="en-US" altLang="zh-TW" sz="2800" dirty="0" smtClean="0">
                <a:ea typeface="新細明體" charset="-120"/>
              </a:rPr>
              <a:t>The magnitude of these ranges may make you uneasy.</a:t>
            </a:r>
          </a:p>
          <a:p>
            <a:r>
              <a:rPr lang="en-US" altLang="zh-TW" sz="2800" dirty="0" smtClean="0">
                <a:ea typeface="新細明體" charset="-120"/>
              </a:rPr>
              <a:t>And feel more comfortable using your own data.</a:t>
            </a:r>
            <a:endParaRPr lang="en-US" altLang="zh-TW" sz="2800"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3841057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zh-TW" smtClean="0"/>
              <a:t>CICIRM July 2011 -- What Is the Property and Liability Insurance Business? </a:t>
            </a:r>
            <a:endParaRPr lang="en-US" altLang="zh-TW"/>
          </a:p>
        </p:txBody>
      </p:sp>
      <p:sp>
        <p:nvSpPr>
          <p:cNvPr id="6" name="Slide Number Placeholder 5"/>
          <p:cNvSpPr>
            <a:spLocks noGrp="1"/>
          </p:cNvSpPr>
          <p:nvPr>
            <p:ph type="sldNum" sz="quarter" idx="12"/>
          </p:nvPr>
        </p:nvSpPr>
        <p:spPr/>
        <p:txBody>
          <a:bodyPr/>
          <a:lstStyle/>
          <a:p>
            <a:r>
              <a:rPr lang="en-US" altLang="zh-TW" dirty="0" smtClean="0"/>
              <a:t>Slide </a:t>
            </a:r>
            <a:fld id="{A30A5FE8-6555-4E19-BFAF-7C7E83C9006E}" type="slidenum">
              <a:rPr lang="en-US" altLang="zh-TW"/>
              <a:pPr/>
              <a:t>9</a:t>
            </a:fld>
            <a:endParaRPr lang="en-US" altLang="zh-TW" dirty="0"/>
          </a:p>
        </p:txBody>
      </p:sp>
      <p:sp>
        <p:nvSpPr>
          <p:cNvPr id="46082" name="Rectangle 2"/>
          <p:cNvSpPr>
            <a:spLocks noGrp="1" noChangeArrowheads="1"/>
          </p:cNvSpPr>
          <p:nvPr>
            <p:ph type="title"/>
          </p:nvPr>
        </p:nvSpPr>
        <p:spPr/>
        <p:txBody>
          <a:bodyPr>
            <a:normAutofit/>
          </a:bodyPr>
          <a:lstStyle/>
          <a:p>
            <a:r>
              <a:rPr lang="en-US" altLang="zh-TW" sz="4000" dirty="0">
                <a:ea typeface="新細明體" charset="-120"/>
              </a:rPr>
              <a:t>Major Sources</a:t>
            </a:r>
          </a:p>
        </p:txBody>
      </p:sp>
      <p:sp>
        <p:nvSpPr>
          <p:cNvPr id="46083" name="Rectangle 3"/>
          <p:cNvSpPr>
            <a:spLocks noGrp="1" noChangeArrowheads="1"/>
          </p:cNvSpPr>
          <p:nvPr>
            <p:ph type="body" idx="1"/>
          </p:nvPr>
        </p:nvSpPr>
        <p:spPr>
          <a:xfrm>
            <a:off x="457200" y="1828800"/>
            <a:ext cx="8001000" cy="4343400"/>
          </a:xfrm>
          <a:ln/>
        </p:spPr>
        <p:txBody>
          <a:bodyPr>
            <a:normAutofit fontScale="70000" lnSpcReduction="20000"/>
          </a:bodyPr>
          <a:lstStyle/>
          <a:p>
            <a:r>
              <a:rPr lang="en-US" altLang="zh-TW" dirty="0" smtClean="0">
                <a:ea typeface="新細明體" charset="-120"/>
              </a:rPr>
              <a:t>Two </a:t>
            </a:r>
            <a:r>
              <a:rPr lang="en-US" altLang="zh-TW" dirty="0">
                <a:ea typeface="新細明體" charset="-120"/>
              </a:rPr>
              <a:t>major sources </a:t>
            </a:r>
            <a:r>
              <a:rPr lang="en-US" altLang="zh-TW" dirty="0" smtClean="0">
                <a:ea typeface="新細明體" charset="-120"/>
              </a:rPr>
              <a:t>used in empirical studies are</a:t>
            </a:r>
            <a:r>
              <a:rPr lang="en-US" altLang="zh-TW" dirty="0">
                <a:ea typeface="新細明體" charset="-120"/>
              </a:rPr>
              <a:t>:</a:t>
            </a:r>
          </a:p>
          <a:p>
            <a:pPr lvl="1"/>
            <a:r>
              <a:rPr lang="en-US" altLang="zh-TW" dirty="0">
                <a:ea typeface="新細明體" charset="-120"/>
              </a:rPr>
              <a:t>A.M. Best’s </a:t>
            </a:r>
            <a:r>
              <a:rPr lang="en-US" altLang="zh-TW" i="1" dirty="0">
                <a:ea typeface="新細明體" charset="-120"/>
              </a:rPr>
              <a:t>Aggregates and Averages</a:t>
            </a:r>
          </a:p>
          <a:p>
            <a:pPr lvl="1"/>
            <a:r>
              <a:rPr lang="en-US" altLang="zh-TW" dirty="0">
                <a:ea typeface="新細明體" charset="-120"/>
              </a:rPr>
              <a:t>NAIC</a:t>
            </a:r>
          </a:p>
          <a:p>
            <a:r>
              <a:rPr lang="en-US" altLang="zh-TW" dirty="0">
                <a:ea typeface="新細明體" charset="-120"/>
              </a:rPr>
              <a:t>These are the ones most often used in research, especially longitudinal studies of the P &amp; L business</a:t>
            </a:r>
            <a:r>
              <a:rPr lang="en-US" altLang="zh-TW" dirty="0" smtClean="0">
                <a:ea typeface="新細明體" charset="-120"/>
              </a:rPr>
              <a:t>.</a:t>
            </a:r>
          </a:p>
          <a:p>
            <a:r>
              <a:rPr lang="en-US" altLang="zh-TW" dirty="0" smtClean="0">
                <a:ea typeface="新細明體" charset="-120"/>
              </a:rPr>
              <a:t>They are available on electronic media which makes them convenient.</a:t>
            </a:r>
          </a:p>
          <a:p>
            <a:r>
              <a:rPr lang="en-US" altLang="zh-TW" dirty="0">
                <a:ea typeface="新細明體" charset="-120"/>
              </a:rPr>
              <a:t>People will lead you to believe that these are time series.</a:t>
            </a:r>
          </a:p>
          <a:p>
            <a:r>
              <a:rPr lang="en-US" altLang="zh-TW" dirty="0" smtClean="0">
                <a:ea typeface="新細明體" charset="-120"/>
              </a:rPr>
              <a:t>They are not; they are a collection of cross-sections with not enough continuity or homogeneity to rate as a time series.</a:t>
            </a:r>
          </a:p>
          <a:p>
            <a:r>
              <a:rPr lang="en-US" altLang="zh-TW" dirty="0">
                <a:ea typeface="新細明體" charset="-120"/>
              </a:rPr>
              <a:t>Standard and </a:t>
            </a:r>
            <a:r>
              <a:rPr lang="en-US" altLang="zh-TW" dirty="0" err="1" smtClean="0">
                <a:ea typeface="新細明體" charset="-120"/>
              </a:rPr>
              <a:t>Poors</a:t>
            </a:r>
            <a:r>
              <a:rPr lang="en-US" altLang="zh-TW" dirty="0" smtClean="0">
                <a:ea typeface="新細明體" charset="-120"/>
              </a:rPr>
              <a:t> also </a:t>
            </a:r>
            <a:r>
              <a:rPr lang="en-US" altLang="zh-TW" dirty="0">
                <a:ea typeface="新細明體" charset="-120"/>
              </a:rPr>
              <a:t>has data in electronic </a:t>
            </a:r>
            <a:r>
              <a:rPr lang="en-US" altLang="zh-TW" dirty="0" smtClean="0">
                <a:ea typeface="新細明體" charset="-120"/>
              </a:rPr>
              <a:t>form, but I have never had access to it.</a:t>
            </a:r>
          </a:p>
          <a:p>
            <a:endParaRPr lang="en-US" altLang="zh-TW" dirty="0" smtClean="0">
              <a:ea typeface="新細明體" charset="-120"/>
            </a:endParaRPr>
          </a:p>
          <a:p>
            <a:endParaRPr lang="en-US" altLang="zh-TW" dirty="0">
              <a:ea typeface="新細明體" charset="-120"/>
            </a:endParaRPr>
          </a:p>
          <a:p>
            <a:endParaRPr lang="en-US" altLang="zh-TW" i="1" dirty="0">
              <a:ea typeface="新細明體" charset="-120"/>
            </a:endParaRPr>
          </a:p>
        </p:txBody>
      </p:sp>
      <p:sp>
        <p:nvSpPr>
          <p:cNvPr id="2" name="Date Placeholder 1"/>
          <p:cNvSpPr>
            <a:spLocks noGrp="1"/>
          </p:cNvSpPr>
          <p:nvPr>
            <p:ph type="dt" sz="half" idx="10"/>
          </p:nvPr>
        </p:nvSpPr>
        <p:spPr/>
        <p:txBody>
          <a:bodyPr/>
          <a:lstStyle/>
          <a:p>
            <a:r>
              <a:rPr lang="en-US" smtClean="0"/>
              <a:t>© Venezian, 2011</a:t>
            </a:r>
            <a:endParaRPr lang="en-US" dirty="0"/>
          </a:p>
        </p:txBody>
      </p:sp>
    </p:spTree>
    <p:extLst>
      <p:ext uri="{BB962C8B-B14F-4D97-AF65-F5344CB8AC3E}">
        <p14:creationId xmlns:p14="http://schemas.microsoft.com/office/powerpoint/2010/main" val="1677325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lepho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Telephone</Template>
  <TotalTime>542</TotalTime>
  <Words>4138</Words>
  <Application>Microsoft Office PowerPoint</Application>
  <PresentationFormat>全屏显示(4:3)</PresentationFormat>
  <Paragraphs>405</Paragraphs>
  <Slides>49</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49</vt:i4>
      </vt:variant>
    </vt:vector>
  </HeadingPairs>
  <TitlesOfParts>
    <vt:vector size="51" baseType="lpstr">
      <vt:lpstr>Telephone</vt:lpstr>
      <vt:lpstr>Document</vt:lpstr>
      <vt:lpstr>What Is the Property and Liability Insurance Business? </vt:lpstr>
      <vt:lpstr>My colleagues all over Asia</vt:lpstr>
      <vt:lpstr>To cover more than that we would have to know</vt:lpstr>
      <vt:lpstr>Why should we care?</vt:lpstr>
      <vt:lpstr>Why is this not known more widely?</vt:lpstr>
      <vt:lpstr>An example of how confusion is spread</vt:lpstr>
      <vt:lpstr>I would like to cover a few basic points</vt:lpstr>
      <vt:lpstr>Overall Results</vt:lpstr>
      <vt:lpstr>Major Sources</vt:lpstr>
      <vt:lpstr>Other Sources</vt:lpstr>
      <vt:lpstr>Other Sources (continued)</vt:lpstr>
      <vt:lpstr>Two obvious problems</vt:lpstr>
      <vt:lpstr>Less obvious problems</vt:lpstr>
      <vt:lpstr>They are sequences of cross-sectional data</vt:lpstr>
      <vt:lpstr>Even in shorter sequences</vt:lpstr>
      <vt:lpstr>In 1950</vt:lpstr>
      <vt:lpstr>The number of insurers</vt:lpstr>
      <vt:lpstr>The Number of Insurers</vt:lpstr>
      <vt:lpstr>A Synopsis</vt:lpstr>
      <vt:lpstr>Interesting Points</vt:lpstr>
      <vt:lpstr>Problems and sources of difference</vt:lpstr>
      <vt:lpstr>Another Perspective</vt:lpstr>
      <vt:lpstr>Overview</vt:lpstr>
      <vt:lpstr>Premiums</vt:lpstr>
      <vt:lpstr>Premiums</vt:lpstr>
      <vt:lpstr>Data on Premiums</vt:lpstr>
      <vt:lpstr>Overview</vt:lpstr>
      <vt:lpstr>Some Potential Problems</vt:lpstr>
      <vt:lpstr>More Potential Problems</vt:lpstr>
      <vt:lpstr>Some comments</vt:lpstr>
      <vt:lpstr>I found that of special concern</vt:lpstr>
      <vt:lpstr>I used as a model</vt:lpstr>
      <vt:lpstr>Using data from 1952 to 2001</vt:lpstr>
      <vt:lpstr>It seems that</vt:lpstr>
      <vt:lpstr>Some recent findings</vt:lpstr>
      <vt:lpstr>Worry, worry, worry</vt:lpstr>
      <vt:lpstr>Conclusions</vt:lpstr>
      <vt:lpstr>And</vt:lpstr>
      <vt:lpstr>PowerPoint 演示文稿</vt:lpstr>
      <vt:lpstr>PowerPoint 演示文稿</vt:lpstr>
      <vt:lpstr>Assets</vt:lpstr>
      <vt:lpstr>Assets</vt:lpstr>
      <vt:lpstr>Notation</vt:lpstr>
      <vt:lpstr>The Data</vt:lpstr>
      <vt:lpstr>Assets/FoF “Liquid Assets”</vt:lpstr>
      <vt:lpstr>Overview</vt:lpstr>
      <vt:lpstr>Data by Segment—Stocks and Mutuals</vt:lpstr>
      <vt:lpstr>Data by Segment—Reciprocals and Lloyds</vt:lpstr>
      <vt:lpstr>Overview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“Telephone”</dc:title>
  <dc:creator>Emilio Venezian</dc:creator>
  <cp:lastModifiedBy>user</cp:lastModifiedBy>
  <cp:revision>31</cp:revision>
  <dcterms:created xsi:type="dcterms:W3CDTF">2011-07-14T01:03:02Z</dcterms:created>
  <dcterms:modified xsi:type="dcterms:W3CDTF">2011-07-26T06:02:46Z</dcterms:modified>
</cp:coreProperties>
</file>